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5"/>
  </p:notesMasterIdLst>
  <p:handoutMasterIdLst>
    <p:handoutMasterId r:id="rId16"/>
  </p:handoutMasterIdLst>
  <p:sldIdLst>
    <p:sldId id="278" r:id="rId3"/>
    <p:sldId id="279" r:id="rId4"/>
    <p:sldId id="280" r:id="rId5"/>
    <p:sldId id="269" r:id="rId6"/>
    <p:sldId id="271" r:id="rId7"/>
    <p:sldId id="272" r:id="rId8"/>
    <p:sldId id="270" r:id="rId9"/>
    <p:sldId id="275" r:id="rId10"/>
    <p:sldId id="274" r:id="rId11"/>
    <p:sldId id="273" r:id="rId12"/>
    <p:sldId id="277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1152" userDrawn="1">
          <p15:clr>
            <a:srgbClr val="A4A3A4"/>
          </p15:clr>
        </p15:guide>
        <p15:guide id="4" orient="horz" pos="3888" userDrawn="1">
          <p15:clr>
            <a:srgbClr val="A4A3A4"/>
          </p15:clr>
        </p15:guide>
        <p15:guide id="5" orient="horz" pos="3072" userDrawn="1">
          <p15:clr>
            <a:srgbClr val="A4A3A4"/>
          </p15:clr>
        </p15:guide>
        <p15:guide id="6" orient="horz" pos="432" userDrawn="1">
          <p15:clr>
            <a:srgbClr val="A4A3A4"/>
          </p15:clr>
        </p15:guide>
        <p15:guide id="7" orient="horz" pos="3648" userDrawn="1">
          <p15:clr>
            <a:srgbClr val="A4A3A4"/>
          </p15:clr>
        </p15:guide>
        <p15:guide id="8" pos="2880" userDrawn="1">
          <p15:clr>
            <a:srgbClr val="A4A3A4"/>
          </p15:clr>
        </p15:guide>
        <p15:guide id="9" pos="575" userDrawn="1">
          <p15:clr>
            <a:srgbClr val="A4A3A4"/>
          </p15:clr>
        </p15:guide>
        <p15:guide id="10" pos="5185" userDrawn="1">
          <p15:clr>
            <a:srgbClr val="A4A3A4"/>
          </p15:clr>
        </p15:guide>
        <p15:guide id="11" pos="4284" userDrawn="1">
          <p15:clr>
            <a:srgbClr val="A4A3A4"/>
          </p15:clr>
        </p15:guide>
        <p15:guide id="12" pos="5437" userDrawn="1">
          <p15:clr>
            <a:srgbClr val="A4A3A4"/>
          </p15:clr>
        </p15:guide>
        <p15:guide id="13" pos="2772" userDrawn="1">
          <p15:clr>
            <a:srgbClr val="A4A3A4"/>
          </p15:clr>
        </p15:guide>
        <p15:guide id="14" pos="323" userDrawn="1">
          <p15:clr>
            <a:srgbClr val="A4A3A4"/>
          </p15:clr>
        </p15:guide>
        <p15:guide id="15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4" d="100"/>
          <a:sy n="64" d="100"/>
        </p:scale>
        <p:origin x="78" y="222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2880"/>
        <p:guide pos="575"/>
        <p:guide pos="5185"/>
        <p:guide pos="4284"/>
        <p:guide pos="5437"/>
        <p:guide pos="2772"/>
        <p:guide pos="323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196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128FCA9C-FF92-4024-BDEC-A6D3B663DC09}" type="datetimeFigureOut">
              <a:rPr lang="en-US" altLang="zh-TW"/>
              <a:t>10/7/2016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A446DCAE-1661-43FF-8A44-43DAFDC1FD90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772AB877-E7B1-4681-847E-D0918612832B}" type="datetimeFigureOut">
              <a:t>2016/10/7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69C971FF-EF28-4195-A575-329446EFAA55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10/7/2016</a:t>
            </a:fld>
            <a:endParaRPr 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40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DEF5FA"/>
                </a:solidFill>
              </a:rPr>
              <a:pPr/>
              <a:t>‹#›</a:t>
            </a:fld>
            <a:endParaRPr lang="en-US" dirty="0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86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7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2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4"/>
            <a:ext cx="2209800" cy="365125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2" y="6248209"/>
            <a:ext cx="5573483" cy="365125"/>
          </a:xfrm>
        </p:spPr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699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1259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52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24759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42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464646"/>
                </a:solidFill>
              </a:rPr>
              <a:pPr/>
              <a:t>‹#›</a:t>
            </a:fld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4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15407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2"/>
            <a:ext cx="2667000" cy="365125"/>
          </a:xfrm>
        </p:spPr>
        <p:txBody>
          <a:bodyPr rtlCol="0"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8"/>
            <a:ext cx="4572000" cy="365125"/>
          </a:xfrm>
        </p:spPr>
        <p:txBody>
          <a:bodyPr rtlCol="0"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54425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 defTabSz="457200"/>
              <a:t>10/7/2016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-108520" y="6550395"/>
            <a:ext cx="7182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1800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圖片引用來自網路公開下載，僅做為本計畫使用，不為營利用途</a:t>
            </a:r>
            <a:endParaRPr lang="zh-TW" altLang="en-US" sz="1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4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q.yam.com/post.php?id=620" TargetMode="External"/><Relationship Id="rId2" Type="http://schemas.openxmlformats.org/officeDocument/2006/relationships/hyperlink" Target="http://www.twword.com/wiki/%E6%BB%BE%E4%B9%B3%E9%85%AA%E7%AF%8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ravel.ettoday.net/article/362890.htm" TargetMode="External"/><Relationship Id="rId4" Type="http://schemas.openxmlformats.org/officeDocument/2006/relationships/hyperlink" Target="https://dq.yam.com/post.php?id=67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erailstyle.hk/?p=817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hEW3jcTnjw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etu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835696" cy="18666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173270" y="1957217"/>
            <a:ext cx="7431177" cy="1210615"/>
          </a:xfrm>
        </p:spPr>
        <p:txBody>
          <a:bodyPr>
            <a:noAutofit/>
          </a:bodyPr>
          <a:lstStyle/>
          <a:p>
            <a:r>
              <a:rPr lang="en-US" altLang="zh-TW" sz="4800" dirty="0" smtClean="0"/>
              <a:t>105</a:t>
            </a:r>
            <a:r>
              <a:rPr lang="zh-TW" altLang="en-US" sz="4800" dirty="0" smtClean="0"/>
              <a:t>年教育部數位學伴計畫</a:t>
            </a:r>
            <a:endParaRPr lang="zh-TW" altLang="en-US" sz="48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173270" y="4397765"/>
            <a:ext cx="6803136" cy="2382591"/>
          </a:xfrm>
        </p:spPr>
        <p:txBody>
          <a:bodyPr>
            <a:noAutofit/>
          </a:bodyPr>
          <a:lstStyle/>
          <a:p>
            <a:pPr algn="ctr"/>
            <a:r>
              <a:rPr lang="zh-TW" altLang="en-US" sz="2800" dirty="0" smtClean="0"/>
              <a:t>大學伴</a:t>
            </a:r>
            <a:r>
              <a:rPr lang="en-US" altLang="zh-TW" sz="2800" dirty="0" smtClean="0"/>
              <a:t>:</a:t>
            </a:r>
          </a:p>
          <a:p>
            <a:pPr algn="ctr"/>
            <a:r>
              <a:rPr lang="zh-TW" altLang="en-US" sz="2800" dirty="0" smtClean="0"/>
              <a:t>小學伴</a:t>
            </a:r>
            <a:r>
              <a:rPr lang="en-US" altLang="zh-TW" sz="2800" dirty="0" smtClean="0"/>
              <a:t>: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223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u="sng" dirty="0" smtClean="0">
                <a:solidFill>
                  <a:srgbClr val="7030A0"/>
                </a:solidFill>
              </a:rPr>
              <a:t>知識</a:t>
            </a:r>
            <a:r>
              <a:rPr lang="zh-TW" altLang="en-US" b="1" u="sng" dirty="0">
                <a:solidFill>
                  <a:srgbClr val="7030A0"/>
                </a:solidFill>
              </a:rPr>
              <a:t>補給站－圓形雙葛萊斯</a:t>
            </a:r>
            <a:r>
              <a:rPr lang="zh-TW" altLang="en-US" b="1" u="sng" dirty="0" smtClean="0">
                <a:solidFill>
                  <a:srgbClr val="7030A0"/>
                </a:solidFill>
              </a:rPr>
              <a:t>特起司</a:t>
            </a:r>
            <a:endParaRPr lang="zh-TW" altLang="en-US" b="1" u="sng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536" y="2060848"/>
            <a:ext cx="4277167" cy="4109671"/>
          </a:xfrm>
        </p:spPr>
        <p:txBody>
          <a:bodyPr>
            <a:noAutofit/>
          </a:bodyPr>
          <a:lstStyle/>
          <a:p>
            <a:r>
              <a:rPr lang="zh-TW" altLang="en-US" sz="2000" dirty="0" smtClean="0"/>
              <a:t>重達</a:t>
            </a:r>
            <a:r>
              <a:rPr lang="en-US" altLang="zh-TW" sz="2000" dirty="0" smtClean="0"/>
              <a:t>3.5</a:t>
            </a:r>
            <a:r>
              <a:rPr lang="zh-TW" altLang="en-US" sz="2000" dirty="0"/>
              <a:t>公斤</a:t>
            </a:r>
            <a:r>
              <a:rPr lang="zh-TW" altLang="en-US" sz="2000" dirty="0" smtClean="0"/>
              <a:t>的起司於１９８８年起由</a:t>
            </a:r>
            <a:r>
              <a:rPr lang="zh-TW" altLang="en-US" sz="2000" dirty="0"/>
              <a:t>當地的</a:t>
            </a:r>
            <a:r>
              <a:rPr lang="zh-TW" altLang="en-US" sz="2000" b="1" dirty="0"/>
              <a:t>黛安娜奶奶</a:t>
            </a:r>
            <a:r>
              <a:rPr lang="en-US" altLang="zh-TW" sz="2000" b="1" dirty="0"/>
              <a:t>(Diana Smart)</a:t>
            </a:r>
            <a:r>
              <a:rPr lang="zh-TW" altLang="en-US" sz="2000" dirty="0"/>
              <a:t>遵循古法純手工製作而</a:t>
            </a:r>
            <a:r>
              <a:rPr lang="zh-TW" altLang="en-US" sz="2000" dirty="0" smtClean="0"/>
              <a:t>成。</a:t>
            </a:r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zh-TW" altLang="en-US" sz="2000" dirty="0" smtClean="0"/>
              <a:t>成型</a:t>
            </a:r>
            <a:r>
              <a:rPr lang="zh-TW" altLang="en-US" sz="2000" dirty="0"/>
              <a:t>的圓筒狀的起司，最大特色就是外表那交叉的</a:t>
            </a:r>
            <a:r>
              <a:rPr lang="zh-TW" altLang="en-US" sz="2000" b="1" dirty="0"/>
              <a:t>紅藍緞帶</a:t>
            </a:r>
            <a:r>
              <a:rPr lang="zh-TW" altLang="en-US" sz="2000" dirty="0" smtClean="0"/>
              <a:t>，而起司</a:t>
            </a:r>
            <a:r>
              <a:rPr lang="zh-TW" altLang="en-US" sz="2000" dirty="0"/>
              <a:t>中間</a:t>
            </a:r>
            <a:r>
              <a:rPr lang="zh-TW" altLang="en-US" sz="2000" dirty="0" smtClean="0"/>
              <a:t>留來放</a:t>
            </a:r>
            <a:r>
              <a:rPr lang="zh-TW" altLang="en-US" sz="2000" b="1" dirty="0" smtClean="0"/>
              <a:t>小</a:t>
            </a:r>
            <a:r>
              <a:rPr lang="zh-TW" altLang="en-US" sz="2000" b="1" dirty="0"/>
              <a:t>塊起司</a:t>
            </a:r>
            <a:r>
              <a:rPr lang="zh-TW" altLang="en-US" sz="2000" dirty="0"/>
              <a:t>，這樣就</a:t>
            </a:r>
            <a:r>
              <a:rPr lang="zh-TW" altLang="en-US" sz="2000" dirty="0" smtClean="0"/>
              <a:t>可讓</a:t>
            </a:r>
            <a:r>
              <a:rPr lang="zh-TW" altLang="en-US" sz="2000" dirty="0"/>
              <a:t>圓起司順著山坡</a:t>
            </a:r>
            <a:r>
              <a:rPr lang="zh-TW" altLang="en-US" sz="2000" b="1" dirty="0"/>
              <a:t>迅速滾下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2013</a:t>
            </a:r>
            <a:r>
              <a:rPr lang="zh-TW" altLang="en-US" sz="2000" dirty="0"/>
              <a:t>今年的賽事中，主辦單位為了安全起見把傳統重量十足的起司換成</a:t>
            </a:r>
            <a:r>
              <a:rPr lang="zh-TW" altLang="en-US" sz="2000" dirty="0" smtClean="0"/>
              <a:t>了</a:t>
            </a:r>
            <a:r>
              <a:rPr lang="zh-TW" altLang="en-US" sz="2000" b="1" dirty="0" smtClean="0"/>
              <a:t>輕</a:t>
            </a:r>
            <a:r>
              <a:rPr lang="zh-TW" altLang="en-US" sz="2000" b="1" dirty="0"/>
              <a:t>量發泡材質的圓餅</a:t>
            </a:r>
            <a:r>
              <a:rPr lang="zh-TW" altLang="en-US" sz="2000" dirty="0"/>
              <a:t>。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788024" y="2276872"/>
            <a:ext cx="4159250" cy="36473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38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27333">
            <a:off x="4108174" y="2960126"/>
            <a:ext cx="4227590" cy="28183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23528" y="5731223"/>
            <a:ext cx="5472608" cy="936104"/>
          </a:xfrm>
        </p:spPr>
        <p:txBody>
          <a:bodyPr>
            <a:normAutofit/>
          </a:bodyPr>
          <a:lstStyle/>
          <a:p>
            <a:r>
              <a:rPr lang="zh-TW" altLang="en-US" sz="2400" b="1" u="sng" dirty="0">
                <a:solidFill>
                  <a:srgbClr val="C00000"/>
                </a:solidFill>
              </a:rPr>
              <a:t>英國小鎮滾起司賽 要把臭名滾</a:t>
            </a:r>
            <a:r>
              <a:rPr lang="zh-TW" altLang="en-US" sz="2400" b="1" u="sng" dirty="0" smtClean="0">
                <a:solidFill>
                  <a:srgbClr val="C00000"/>
                </a:solidFill>
              </a:rPr>
              <a:t>回來</a:t>
            </a:r>
            <a:endParaRPr lang="en-US" altLang="zh-TW" sz="2400" b="1" u="sng" dirty="0" smtClean="0">
              <a:solidFill>
                <a:srgbClr val="C00000"/>
              </a:solidFill>
            </a:endParaRPr>
          </a:p>
          <a:p>
            <a:r>
              <a:rPr lang="en-US" altLang="zh-TW" sz="2400" b="1" u="sng" dirty="0" smtClean="0">
                <a:solidFill>
                  <a:srgbClr val="C00000"/>
                </a:solidFill>
              </a:rPr>
              <a:t>https</a:t>
            </a:r>
            <a:r>
              <a:rPr lang="en-US" altLang="zh-TW" sz="2400" b="1" u="sng" dirty="0">
                <a:solidFill>
                  <a:srgbClr val="C00000"/>
                </a:solidFill>
              </a:rPr>
              <a:t>://dq.yam.com/post.php?id=620</a:t>
            </a:r>
            <a:endParaRPr lang="zh-TW" altLang="en-US" sz="2400" b="1" u="sng" dirty="0">
              <a:solidFill>
                <a:srgbClr val="C00000"/>
              </a:solidFill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英國起司相關活動</a:t>
            </a:r>
            <a:r>
              <a:rPr lang="en-US" altLang="zh-TW" dirty="0" smtClean="0"/>
              <a:t>(</a:t>
            </a:r>
            <a:r>
              <a:rPr lang="zh-TW" altLang="en-US" dirty="0" smtClean="0"/>
              <a:t>補充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5153913" y="1159024"/>
            <a:ext cx="3600400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依照上課教材另行補充相關</a:t>
            </a:r>
            <a:r>
              <a:rPr lang="zh-TW" altLang="en-US" dirty="0"/>
              <a:t>知識</a:t>
            </a:r>
          </a:p>
        </p:txBody>
      </p:sp>
    </p:spTree>
    <p:extLst>
      <p:ext uri="{BB962C8B-B14F-4D97-AF65-F5344CB8AC3E}">
        <p14:creationId xmlns:p14="http://schemas.microsoft.com/office/powerpoint/2010/main" val="26516252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資料來</a:t>
            </a:r>
            <a:r>
              <a:rPr lang="zh-TW" altLang="en-US" b="1" dirty="0">
                <a:solidFill>
                  <a:srgbClr val="C00000"/>
                </a:solidFill>
              </a:rPr>
              <a:t>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http://www.twword.com/wiki/%</a:t>
            </a:r>
            <a:r>
              <a:rPr lang="en-US" altLang="zh-TW" dirty="0" smtClean="0">
                <a:hlinkClick r:id="rId2"/>
              </a:rPr>
              <a:t>E6%BB%BE%E4%B9%B3%E9%85%AA%E7%AF%80</a:t>
            </a:r>
            <a:endParaRPr lang="en-US" altLang="zh-TW" dirty="0" smtClean="0"/>
          </a:p>
          <a:p>
            <a:r>
              <a:rPr lang="en-US" altLang="zh-TW" dirty="0">
                <a:hlinkClick r:id="rId3"/>
              </a:rPr>
              <a:t>https://</a:t>
            </a:r>
            <a:r>
              <a:rPr lang="en-US" altLang="zh-TW" dirty="0" smtClean="0">
                <a:hlinkClick r:id="rId3"/>
              </a:rPr>
              <a:t>dq.yam.com/post.php?id=620</a:t>
            </a:r>
            <a:endParaRPr lang="en-US" altLang="zh-TW" dirty="0" smtClean="0"/>
          </a:p>
          <a:p>
            <a:r>
              <a:rPr lang="en-US" altLang="zh-TW" dirty="0">
                <a:hlinkClick r:id="rId4"/>
              </a:rPr>
              <a:t>https://</a:t>
            </a:r>
            <a:r>
              <a:rPr lang="en-US" altLang="zh-TW" dirty="0" smtClean="0">
                <a:hlinkClick r:id="rId4"/>
              </a:rPr>
              <a:t>dq.yam.com/post.php?id=670</a:t>
            </a:r>
            <a:endParaRPr lang="en-US" altLang="zh-TW" dirty="0" smtClean="0"/>
          </a:p>
          <a:p>
            <a:r>
              <a:rPr lang="en-US" altLang="zh-TW" dirty="0">
                <a:hlinkClick r:id="rId5"/>
              </a:rPr>
              <a:t>http://</a:t>
            </a:r>
            <a:r>
              <a:rPr lang="en-US" altLang="zh-TW" dirty="0" smtClean="0">
                <a:hlinkClick r:id="rId5"/>
              </a:rPr>
              <a:t>travel.ettoday.net/article/362890.htm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36558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C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87038" cy="15399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0" y="2060848"/>
            <a:ext cx="9144000" cy="1669285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dirty="0" smtClean="0"/>
              <a:t>中華電信暨基金會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en-US" altLang="zh-TW" sz="4800" dirty="0" smtClean="0"/>
              <a:t>《</a:t>
            </a:r>
            <a:r>
              <a:rPr lang="zh-TW" altLang="en-US" sz="4800" dirty="0" smtClean="0"/>
              <a:t>好厝邊</a:t>
            </a:r>
            <a:r>
              <a:rPr lang="en-US" altLang="zh-TW" sz="4800" dirty="0" smtClean="0"/>
              <a:t>》</a:t>
            </a:r>
            <a:r>
              <a:rPr lang="zh-TW" altLang="en-US" sz="4800" dirty="0" smtClean="0"/>
              <a:t>社區網路課輔計畫</a:t>
            </a:r>
            <a:endParaRPr lang="zh-TW" altLang="en-US" sz="48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259632" y="4514053"/>
            <a:ext cx="6803136" cy="2382591"/>
          </a:xfrm>
        </p:spPr>
        <p:txBody>
          <a:bodyPr>
            <a:noAutofit/>
          </a:bodyPr>
          <a:lstStyle/>
          <a:p>
            <a:pPr algn="ctr"/>
            <a:r>
              <a:rPr lang="zh-TW" altLang="en-US" sz="2800" dirty="0" smtClean="0"/>
              <a:t>大學伴</a:t>
            </a:r>
            <a:r>
              <a:rPr lang="en-US" altLang="zh-TW" sz="2800" dirty="0" smtClean="0"/>
              <a:t>:</a:t>
            </a:r>
          </a:p>
          <a:p>
            <a:pPr algn="ctr"/>
            <a:r>
              <a:rPr lang="zh-TW" altLang="en-US" sz="2800" dirty="0" smtClean="0"/>
              <a:t>小學伴</a:t>
            </a:r>
            <a:r>
              <a:rPr lang="en-US" altLang="zh-TW" sz="2800" dirty="0" smtClean="0"/>
              <a:t>:</a:t>
            </a:r>
            <a:endParaRPr lang="zh-TW" altLang="en-US" sz="2800" dirty="0" smtClean="0"/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3141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yun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082" y="0"/>
            <a:ext cx="1777770" cy="1844824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0" y="1988840"/>
            <a:ext cx="9144000" cy="1664178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dirty="0" smtClean="0"/>
              <a:t>元大、輔大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zh-TW" altLang="en-US" sz="4800" dirty="0" smtClean="0"/>
              <a:t>夢想起飛公益合作案</a:t>
            </a:r>
            <a:endParaRPr lang="zh-TW" altLang="en-US" sz="48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170432" y="4293096"/>
            <a:ext cx="6803136" cy="2382591"/>
          </a:xfrm>
        </p:spPr>
        <p:txBody>
          <a:bodyPr>
            <a:noAutofit/>
          </a:bodyPr>
          <a:lstStyle/>
          <a:p>
            <a:pPr algn="ctr"/>
            <a:r>
              <a:rPr lang="zh-TW" altLang="en-US" sz="2800" dirty="0" smtClean="0"/>
              <a:t>大學伴</a:t>
            </a:r>
            <a:r>
              <a:rPr lang="en-US" altLang="zh-TW" sz="2800" dirty="0" smtClean="0"/>
              <a:t>:</a:t>
            </a:r>
          </a:p>
          <a:p>
            <a:pPr algn="ctr"/>
            <a:r>
              <a:rPr lang="zh-TW" altLang="en-US" sz="2800" dirty="0" smtClean="0"/>
              <a:t>小學伴</a:t>
            </a:r>
            <a:r>
              <a:rPr lang="en-US" altLang="zh-TW" sz="2800" dirty="0" smtClean="0"/>
              <a:t>: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5681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版面配置區 8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815" b="4815"/>
          <a:stretch>
            <a:fillRect/>
          </a:stretch>
        </p:blipFill>
        <p:spPr>
          <a:xfrm>
            <a:off x="1521804" y="0"/>
            <a:ext cx="7603633" cy="4581128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521804" y="5517232"/>
            <a:ext cx="7475920" cy="1152128"/>
          </a:xfrm>
        </p:spPr>
        <p:txBody>
          <a:bodyPr>
            <a:noAutofit/>
          </a:bodyPr>
          <a:lstStyle/>
          <a:p>
            <a:r>
              <a:rPr lang="zh-TW" altLang="en-US" sz="3200" b="1" dirty="0" smtClean="0">
                <a:solidFill>
                  <a:schemeClr val="bg2">
                    <a:lumMod val="25000"/>
                  </a:schemeClr>
                </a:solidFill>
                <a:latin typeface="+mj-ea"/>
                <a:hlinkClick r:id="rId3"/>
              </a:rPr>
              <a:t>英國滾</a:t>
            </a:r>
            <a:r>
              <a:rPr lang="zh-TW" altLang="en-US" sz="3200" b="1" dirty="0">
                <a:solidFill>
                  <a:schemeClr val="bg2">
                    <a:lumMod val="25000"/>
                  </a:schemeClr>
                </a:solidFill>
                <a:latin typeface="+mj-ea"/>
                <a:hlinkClick r:id="rId3"/>
              </a:rPr>
              <a:t>起司</a:t>
            </a:r>
            <a:r>
              <a:rPr lang="zh-TW" altLang="en-US" sz="3200" b="1" dirty="0" smtClean="0">
                <a:solidFill>
                  <a:schemeClr val="bg2">
                    <a:lumMod val="25000"/>
                  </a:schemeClr>
                </a:solidFill>
                <a:latin typeface="+mj-ea"/>
                <a:hlinkClick r:id="rId3"/>
              </a:rPr>
              <a:t>節</a:t>
            </a:r>
            <a:r>
              <a:rPr lang="en-US" altLang="zh-TW" sz="3200" b="1" dirty="0" smtClean="0">
                <a:solidFill>
                  <a:schemeClr val="bg2">
                    <a:lumMod val="25000"/>
                  </a:schemeClr>
                </a:solidFill>
                <a:latin typeface="+mj-ea"/>
                <a:hlinkClick r:id="rId3"/>
              </a:rPr>
              <a:t/>
            </a:r>
            <a:br>
              <a:rPr lang="en-US" altLang="zh-TW" sz="3200" b="1" dirty="0" smtClean="0">
                <a:solidFill>
                  <a:schemeClr val="bg2">
                    <a:lumMod val="25000"/>
                  </a:schemeClr>
                </a:solidFill>
                <a:latin typeface="+mj-ea"/>
                <a:hlinkClick r:id="rId3"/>
              </a:rPr>
            </a:br>
            <a:r>
              <a:rPr lang="en-US" altLang="zh-TW" sz="3200" b="1" dirty="0" smtClean="0">
                <a:solidFill>
                  <a:schemeClr val="bg2">
                    <a:lumMod val="25000"/>
                  </a:schemeClr>
                </a:solidFill>
                <a:latin typeface="+mj-ea"/>
                <a:hlinkClick r:id="rId3"/>
              </a:rPr>
              <a:t>Cheese </a:t>
            </a:r>
            <a:r>
              <a:rPr lang="en-US" altLang="zh-TW" sz="3200" b="1" dirty="0">
                <a:solidFill>
                  <a:schemeClr val="bg2">
                    <a:lumMod val="25000"/>
                  </a:schemeClr>
                </a:solidFill>
                <a:latin typeface="+mj-ea"/>
                <a:hlinkClick r:id="rId3"/>
              </a:rPr>
              <a:t>Rolling In Gloucestershire</a:t>
            </a:r>
            <a:endParaRPr lang="zh-TW" altLang="en-US" sz="3200" b="1" dirty="0">
              <a:solidFill>
                <a:schemeClr val="bg2">
                  <a:lumMod val="25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0774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1556792"/>
            <a:ext cx="7518426" cy="5173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C00000"/>
                </a:solidFill>
                <a:latin typeface="+mj-ea"/>
              </a:rPr>
              <a:t>你喜歡起司嗎</a:t>
            </a:r>
            <a:r>
              <a:rPr lang="zh-TW" altLang="en-US" b="1" dirty="0" smtClean="0">
                <a:solidFill>
                  <a:srgbClr val="C00000"/>
                </a:solidFill>
                <a:latin typeface="+mj-ea"/>
              </a:rPr>
              <a:t>？</a:t>
            </a:r>
            <a:endParaRPr lang="zh-TW" altLang="en-US" b="1" dirty="0">
              <a:solidFill>
                <a:srgbClr val="C0000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71592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989" y="2060849"/>
            <a:ext cx="7407456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摔得鼻青臉腫也開心！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不過</a:t>
            </a:r>
            <a:r>
              <a:rPr lang="zh-TW" altLang="en-US" dirty="0" smtClean="0"/>
              <a:t>你會瘋狂到化身</a:t>
            </a:r>
            <a:r>
              <a:rPr lang="zh-TW" altLang="en-US" dirty="0"/>
              <a:t>人肉</a:t>
            </a:r>
            <a:r>
              <a:rPr lang="zh-TW" altLang="en-US" dirty="0" smtClean="0"/>
              <a:t>保齡球，去</a:t>
            </a:r>
            <a:r>
              <a:rPr lang="zh-TW" altLang="en-US" dirty="0"/>
              <a:t>追逐一塊重</a:t>
            </a:r>
            <a:r>
              <a:rPr lang="en-US" altLang="zh-TW" dirty="0"/>
              <a:t>7</a:t>
            </a:r>
            <a:r>
              <a:rPr lang="zh-TW" altLang="en-US" dirty="0"/>
              <a:t>磅的</a:t>
            </a:r>
            <a:r>
              <a:rPr lang="zh-TW" altLang="en-US" b="1" u="sng" dirty="0">
                <a:solidFill>
                  <a:srgbClr val="7030A0"/>
                </a:solidFill>
              </a:rPr>
              <a:t>圓形雙葛萊斯</a:t>
            </a:r>
            <a:r>
              <a:rPr lang="zh-TW" altLang="en-US" b="1" u="sng" dirty="0" smtClean="0">
                <a:solidFill>
                  <a:srgbClr val="7030A0"/>
                </a:solidFill>
              </a:rPr>
              <a:t>特起司</a:t>
            </a:r>
            <a:r>
              <a:rPr lang="zh-TW" altLang="en-US" dirty="0" smtClean="0"/>
              <a:t>嗎？</a:t>
            </a:r>
            <a:endParaRPr lang="en-US" altLang="zh-TW" dirty="0"/>
          </a:p>
        </p:txBody>
      </p:sp>
      <p:sp>
        <p:nvSpPr>
          <p:cNvPr id="10" name="橢圓 9"/>
          <p:cNvSpPr/>
          <p:nvPr/>
        </p:nvSpPr>
        <p:spPr>
          <a:xfrm>
            <a:off x="3419872" y="5517232"/>
            <a:ext cx="864096" cy="722784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1898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C00000"/>
                </a:solidFill>
                <a:latin typeface="+mj-ea"/>
              </a:rPr>
              <a:t>簡介</a:t>
            </a:r>
            <a:r>
              <a:rPr lang="zh-TW" altLang="en-US" b="1" dirty="0">
                <a:solidFill>
                  <a:srgbClr val="C00000"/>
                </a:solidFill>
              </a:rPr>
              <a:t> 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時間：每年５月底</a:t>
            </a:r>
            <a:r>
              <a:rPr lang="en-US" altLang="zh-TW" dirty="0" smtClean="0"/>
              <a:t>(</a:t>
            </a:r>
            <a:r>
              <a:rPr lang="zh-TW" altLang="en-US" dirty="0" smtClean="0"/>
              <a:t>正式起司節已於</a:t>
            </a:r>
            <a:r>
              <a:rPr lang="en-US" altLang="zh-TW" dirty="0" smtClean="0"/>
              <a:t>2010</a:t>
            </a:r>
            <a:r>
              <a:rPr lang="zh-TW" altLang="en-US" dirty="0" smtClean="0"/>
              <a:t>年取消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地點：英國格</a:t>
            </a:r>
            <a:r>
              <a:rPr lang="zh-TW" altLang="en-US" dirty="0"/>
              <a:t>洛斯特</a:t>
            </a:r>
            <a:r>
              <a:rPr lang="zh-TW" altLang="en-US" dirty="0" smtClean="0"/>
              <a:t>郡的</a:t>
            </a:r>
            <a:r>
              <a:rPr lang="zh-TW" altLang="en-US" dirty="0"/>
              <a:t>庫珀</a:t>
            </a:r>
            <a:r>
              <a:rPr lang="zh-TW" altLang="en-US" dirty="0" smtClean="0"/>
              <a:t>山</a:t>
            </a:r>
            <a:endParaRPr lang="en-US" altLang="zh-TW" dirty="0" smtClean="0"/>
          </a:p>
          <a:p>
            <a:r>
              <a:rPr lang="zh-TW" altLang="en-US" dirty="0" smtClean="0"/>
              <a:t>方式：選手從１８３公尺高的山頂猛速追趕</a:t>
            </a:r>
            <a:r>
              <a:rPr lang="zh-TW" altLang="en-US" dirty="0"/>
              <a:t>一個從山上滾下</a:t>
            </a:r>
            <a:r>
              <a:rPr lang="zh-TW" altLang="en-US" dirty="0" smtClean="0"/>
              <a:t>的８磅</a:t>
            </a:r>
            <a:r>
              <a:rPr lang="zh-TW" altLang="en-US" b="1" u="sng" dirty="0" smtClean="0">
                <a:solidFill>
                  <a:srgbClr val="7030A0"/>
                </a:solidFill>
              </a:rPr>
              <a:t>巨大起司</a:t>
            </a:r>
            <a:r>
              <a:rPr lang="zh-TW" altLang="en-US" dirty="0" smtClean="0"/>
              <a:t>，</a:t>
            </a:r>
            <a:r>
              <a:rPr lang="zh-TW" altLang="en-US" dirty="0"/>
              <a:t>追到的選手最終將擁有這</a:t>
            </a:r>
            <a:r>
              <a:rPr lang="zh-TW" altLang="en-US" dirty="0" smtClean="0"/>
              <a:t>塊起</a:t>
            </a:r>
            <a:r>
              <a:rPr lang="zh-TW" altLang="en-US" dirty="0"/>
              <a:t>司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意義：傳承當地勇敢冒險精神</a:t>
            </a:r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4" name="Picture 2" descr="http://static.ettoday.net/images/624/d6246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" y="4887859"/>
            <a:ext cx="2834680" cy="1818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static.ettoday.net/images/624/d6246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317" y="4864076"/>
            <a:ext cx="2488647" cy="1866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tatic.ettoday.net/images/624/d6246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953" y="4826656"/>
            <a:ext cx="2488647" cy="1866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7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由來－２００多年的賽事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根據</a:t>
            </a:r>
            <a:r>
              <a:rPr lang="zh-TW" altLang="en-US" dirty="0"/>
              <a:t>活動官網</a:t>
            </a:r>
            <a:r>
              <a:rPr lang="zh-TW" altLang="en-US" dirty="0" smtClean="0"/>
              <a:t>，比賽</a:t>
            </a:r>
            <a:r>
              <a:rPr lang="zh-TW" altLang="en-US" dirty="0"/>
              <a:t>可以追溯回</a:t>
            </a:r>
            <a:r>
              <a:rPr lang="en-US" altLang="zh-TW" b="1" dirty="0"/>
              <a:t>1800</a:t>
            </a:r>
            <a:r>
              <a:rPr lang="zh-TW" altLang="en-US" b="1" dirty="0" smtClean="0"/>
              <a:t>年</a:t>
            </a:r>
            <a:r>
              <a:rPr lang="zh-TW" altLang="en-US" dirty="0" smtClean="0"/>
              <a:t>。當時</a:t>
            </a:r>
            <a:r>
              <a:rPr lang="zh-TW" altLang="en-US" dirty="0"/>
              <a:t>相信在春天來臨時，在山坡草地上灑上各種甜點能招來</a:t>
            </a:r>
            <a:r>
              <a:rPr lang="zh-TW" altLang="en-US" b="1" dirty="0"/>
              <a:t>水果豐收</a:t>
            </a:r>
            <a:r>
              <a:rPr lang="zh-TW" altLang="en-US" dirty="0"/>
              <a:t>的</a:t>
            </a:r>
            <a:r>
              <a:rPr lang="zh-TW" altLang="en-US" dirty="0" smtClean="0"/>
              <a:t>一年；此外，當年</a:t>
            </a:r>
            <a:r>
              <a:rPr lang="zh-TW" altLang="en-US" dirty="0"/>
              <a:t>居民會在山丘上舉辦各種</a:t>
            </a:r>
            <a:r>
              <a:rPr lang="zh-TW" altLang="en-US" b="1" dirty="0"/>
              <a:t>競賽</a:t>
            </a:r>
            <a:r>
              <a:rPr lang="zh-TW" altLang="en-US" dirty="0"/>
              <a:t>，舉凡跳舞、摔角等等，滾起司只是其中一項比賽，但時代變遷，留下來的競賽活動只剩下滾起司賽。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0" y="4581128"/>
            <a:ext cx="9144000" cy="1739463"/>
            <a:chOff x="470140" y="4838198"/>
            <a:chExt cx="8516381" cy="1451431"/>
          </a:xfrm>
        </p:grpSpPr>
        <p:pic>
          <p:nvPicPr>
            <p:cNvPr id="1026" name="Picture 2" descr="“英國乳酪節”的图片搜索结果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585" y="4870918"/>
              <a:ext cx="1993504" cy="14187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1028" name="Picture 4" descr="“英國乳酪節”的图片搜索结果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483" y="4838198"/>
              <a:ext cx="2151435" cy="142777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1030" name="Picture 6" descr="“英國乳酪節”的图片搜索结果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140" y="4870918"/>
              <a:ext cx="2183445" cy="1412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1032" name="Picture 8" descr="“英國乳酪節”的图片搜索结果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0534" y="4870917"/>
              <a:ext cx="2155987" cy="139505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304525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賽事過程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80034" y="2348880"/>
            <a:ext cx="7336332" cy="41246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文字方塊 8"/>
          <p:cNvSpPr txBox="1"/>
          <p:nvPr/>
        </p:nvSpPr>
        <p:spPr>
          <a:xfrm>
            <a:off x="755576" y="1605771"/>
            <a:ext cx="430117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 smtClean="0"/>
              <a:t>影片連結：</a:t>
            </a:r>
            <a:r>
              <a:rPr lang="en-US" altLang="zh-TW" dirty="0">
                <a:hlinkClick r:id="rId3"/>
              </a:rPr>
              <a:t>https://</a:t>
            </a:r>
            <a:r>
              <a:rPr lang="en-US" altLang="zh-TW" dirty="0" smtClean="0">
                <a:hlinkClick r:id="rId3"/>
              </a:rPr>
              <a:t>youtu.be/EhEW3jcTnjw</a:t>
            </a:r>
            <a:r>
              <a:rPr lang="zh-TW" altLang="en-US" dirty="0" smtClean="0"/>
              <a:t>　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6562389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黃色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57216CA-7057-4B7D-8A49-A4D368EE9F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世界地圖系列，歐洲簡報 (寬螢幕)</Template>
  <TotalTime>0</TotalTime>
  <Words>386</Words>
  <Application>Microsoft Office PowerPoint</Application>
  <PresentationFormat>如螢幕大小 (4:3)</PresentationFormat>
  <Paragraphs>37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0" baseType="lpstr">
      <vt:lpstr>Tw Cen MT</vt:lpstr>
      <vt:lpstr>微軟正黑體</vt:lpstr>
      <vt:lpstr>標楷體</vt:lpstr>
      <vt:lpstr>Century Gothic</vt:lpstr>
      <vt:lpstr>Times New Roman</vt:lpstr>
      <vt:lpstr>Wingdings</vt:lpstr>
      <vt:lpstr>Wingdings 2</vt:lpstr>
      <vt:lpstr>中庸</vt:lpstr>
      <vt:lpstr>105年教育部數位學伴計畫</vt:lpstr>
      <vt:lpstr>中華電信暨基金會 《好厝邊》社區網路課輔計畫</vt:lpstr>
      <vt:lpstr>元大、輔大 夢想起飛公益合作案</vt:lpstr>
      <vt:lpstr>英國滾起司節 Cheese Rolling In Gloucestershire</vt:lpstr>
      <vt:lpstr>你喜歡起司嗎？</vt:lpstr>
      <vt:lpstr>摔得鼻青臉腫也開心！</vt:lpstr>
      <vt:lpstr>簡介 </vt:lpstr>
      <vt:lpstr>由來－２００多年的賽事</vt:lpstr>
      <vt:lpstr>賽事過程</vt:lpstr>
      <vt:lpstr>知識補給站－圓形雙葛萊斯特起司</vt:lpstr>
      <vt:lpstr>英國起司相關活動(補充)</vt:lpstr>
      <vt:lpstr>資料來源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2016-09-19T03:29:40Z</dcterms:created>
  <dcterms:modified xsi:type="dcterms:W3CDTF">2016-10-07T07:35:43Z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