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81" r:id="rId2"/>
  </p:sldMasterIdLst>
  <p:notesMasterIdLst>
    <p:notesMasterId r:id="rId16"/>
  </p:notesMasterIdLst>
  <p:sldIdLst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99CC"/>
    <a:srgbClr val="FF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52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A2DA0-DE2D-48D3-8E5F-D810795D2A06}" type="datetimeFigureOut">
              <a:rPr lang="zh-TW" altLang="en-US" smtClean="0"/>
              <a:pPr/>
              <a:t>2016/5/11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86B54-46A5-4D70-B0C6-CD7F086076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488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5/11/2016</a:t>
            </a:fld>
            <a:endParaRPr 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5/11/2016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矩形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5/11/2016</a:t>
            </a:fld>
            <a:endParaRPr lang="en-US" dirty="0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5/11/2016</a:t>
            </a:fld>
            <a:endParaRPr lang="en-US" dirty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5/11/2016</a:t>
            </a:fld>
            <a:endParaRPr lang="en-US" dirty="0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5/11/2016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5/11/2016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5/11/2016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B61BEF0D-F0BB-DE4B-95CE-6DB70DBA9567}" type="datetimeFigureOut">
              <a:rPr lang="en-US" smtClean="0"/>
              <a:pPr/>
              <a:t>5/11/2016</a:t>
            </a:fld>
            <a:endParaRPr lang="en-US" dirty="0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5/11/2016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5/11/2016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wbk.org/MyLemmaShow.aspx?zh=zh-tw&amp;lid=153888" TargetMode="External"/><Relationship Id="rId2" Type="http://schemas.openxmlformats.org/officeDocument/2006/relationships/hyperlink" Target="http://www.zwbk.org/MyLemmaShow.aspx?zh=zh-tw&amp;lid=130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564361" y="1957214"/>
            <a:ext cx="9068587" cy="1210615"/>
          </a:xfrm>
        </p:spPr>
        <p:txBody>
          <a:bodyPr>
            <a:normAutofit/>
          </a:bodyPr>
          <a:lstStyle/>
          <a:p>
            <a:r>
              <a:rPr lang="en-US" altLang="zh-TW" sz="6000" dirty="0" smtClean="0"/>
              <a:t>105</a:t>
            </a:r>
            <a:r>
              <a:rPr lang="zh-TW" altLang="en-US" sz="6000" dirty="0" smtClean="0"/>
              <a:t>年教育部數位學伴計畫</a:t>
            </a:r>
            <a:endParaRPr lang="zh-TW" altLang="en-US" sz="60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562100" y="3258360"/>
            <a:ext cx="9070848" cy="2382591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/>
              <a:t>大學伴</a:t>
            </a:r>
            <a:r>
              <a:rPr lang="en-US" altLang="zh-TW" sz="2800" dirty="0" smtClean="0"/>
              <a:t>:</a:t>
            </a:r>
          </a:p>
          <a:p>
            <a:pPr algn="ctr"/>
            <a:r>
              <a:rPr lang="zh-TW" altLang="en-US" sz="2800" dirty="0" smtClean="0"/>
              <a:t>小學伴</a:t>
            </a:r>
            <a:r>
              <a:rPr lang="en-US" altLang="zh-TW" sz="2800" dirty="0" smtClean="0"/>
              <a:t>:</a:t>
            </a:r>
            <a:endParaRPr lang="zh-TW" altLang="en-US" sz="2800" dirty="0"/>
          </a:p>
        </p:txBody>
      </p:sp>
      <p:pic>
        <p:nvPicPr>
          <p:cNvPr id="7" name="圖片 6" descr="etu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208" y="128300"/>
            <a:ext cx="1945178" cy="1945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7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宋幹節會出現彩色的大象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0"/>
          <a:stretch/>
        </p:blipFill>
        <p:spPr bwMode="auto">
          <a:xfrm>
            <a:off x="1905000" y="1649412"/>
            <a:ext cx="8382000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728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「水」象徵著潔淨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71"/>
          <a:stretch/>
        </p:blipFill>
        <p:spPr bwMode="auto">
          <a:xfrm>
            <a:off x="1666875" y="1628673"/>
            <a:ext cx="8429625" cy="507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45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互相潑水就是種祝福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3"/>
          <a:stretch/>
        </p:blipFill>
        <p:spPr bwMode="auto">
          <a:xfrm>
            <a:off x="2197100" y="1846262"/>
            <a:ext cx="6979980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45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參考資料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816217" y="2078142"/>
            <a:ext cx="5841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http://homepage2.nifty.com/c_blue/work/z11_aquarius.html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816217" y="2396390"/>
            <a:ext cx="10224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http://blog.xuite.net/fun123124/blog/63225421-%E8%AE%93%E4%BD%A0%E5%9A%87%E7%A0%B4%E8%86%BD%EF%BC%81%E5%8D%83%E5%A5%87%E7%99%BE%E6%80%AA%E6%BB%91%E6%B0%B4%E9%81%93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848142" y="3290743"/>
            <a:ext cx="7858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http://bethanymandarin5girls.blogspot.tw/2012/11/blog-post.html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848142" y="3653135"/>
            <a:ext cx="10192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http://www.tuxboard.com/maha-kumbh-mela-la-plus-grande-fete-religieuse-au-monde/maha-kumbh-mela-2012-pelerinage-3/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848142" y="4299466"/>
            <a:ext cx="5705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http://culture.gmw.cn/2014-06/19/content_11656183.htm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848141" y="4668798"/>
            <a:ext cx="10192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http://www.tgu1.com/%E6%B3%B0%E5%9C%8B%E7%B0%BD%E8%AD%89%E8%BE%A6%E7%90%86/%E6%B3%B0%E5%9C%8B%E7%AF%80%E6%97%A5/the-songkran-festival-of-thai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9114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564361" y="2047744"/>
            <a:ext cx="9068587" cy="121061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000" dirty="0" smtClean="0"/>
              <a:t>中華電信暨基金會</a:t>
            </a:r>
            <a:r>
              <a:rPr lang="en-US" altLang="zh-TW" sz="6000" dirty="0" smtClean="0"/>
              <a:t>《</a:t>
            </a:r>
            <a:r>
              <a:rPr lang="zh-TW" altLang="en-US" sz="6000" dirty="0" smtClean="0"/>
              <a:t>好厝邊</a:t>
            </a:r>
            <a:r>
              <a:rPr lang="en-US" altLang="zh-TW" sz="6000" dirty="0" smtClean="0"/>
              <a:t>》</a:t>
            </a:r>
            <a:r>
              <a:rPr lang="zh-TW" altLang="en-US" sz="6000" dirty="0" smtClean="0"/>
              <a:t>社區網路課輔計畫</a:t>
            </a:r>
            <a:endParaRPr lang="zh-TW" altLang="en-US" sz="60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562100" y="3258360"/>
            <a:ext cx="9070848" cy="2382591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/>
              <a:t>大學伴</a:t>
            </a:r>
            <a:r>
              <a:rPr lang="en-US" altLang="zh-TW" sz="2800" dirty="0" smtClean="0"/>
              <a:t>:</a:t>
            </a:r>
          </a:p>
          <a:p>
            <a:pPr algn="ctr"/>
            <a:r>
              <a:rPr lang="zh-TW" altLang="en-US" sz="2800" dirty="0" smtClean="0"/>
              <a:t>小學伴</a:t>
            </a:r>
            <a:r>
              <a:rPr lang="en-US" altLang="zh-TW" sz="2800" dirty="0" smtClean="0"/>
              <a:t>:</a:t>
            </a:r>
            <a:endParaRPr lang="zh-TW" altLang="en-US" sz="2800" dirty="0" smtClean="0"/>
          </a:p>
          <a:p>
            <a:endParaRPr lang="zh-TW" altLang="en-US" sz="2800" dirty="0"/>
          </a:p>
        </p:txBody>
      </p:sp>
      <p:pic>
        <p:nvPicPr>
          <p:cNvPr id="7" name="圖片 6" descr="C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524" y="158365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7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573414" y="1631306"/>
            <a:ext cx="9580455" cy="1664178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 smtClean="0"/>
              <a:t>元大、輔大夢想起飛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en-US" sz="5400" dirty="0" smtClean="0"/>
              <a:t>公益合作案</a:t>
            </a:r>
            <a:endParaRPr lang="zh-TW" altLang="en-US" sz="54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562100" y="3258360"/>
            <a:ext cx="9070848" cy="2382591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/>
              <a:t>大學伴</a:t>
            </a:r>
            <a:r>
              <a:rPr lang="en-US" altLang="zh-TW" sz="2800" dirty="0" smtClean="0"/>
              <a:t>:</a:t>
            </a:r>
          </a:p>
          <a:p>
            <a:pPr algn="ctr"/>
            <a:r>
              <a:rPr lang="zh-TW" altLang="en-US" sz="2800" dirty="0" smtClean="0"/>
              <a:t>小學伴</a:t>
            </a:r>
            <a:r>
              <a:rPr lang="en-US" altLang="zh-TW" sz="2800" dirty="0" smtClean="0"/>
              <a:t>:</a:t>
            </a:r>
            <a:endParaRPr lang="zh-TW" altLang="en-US" sz="2800" dirty="0"/>
          </a:p>
        </p:txBody>
      </p:sp>
      <p:pic>
        <p:nvPicPr>
          <p:cNvPr id="7" name="圖片 6" descr="yun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069" y="183017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說明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364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它是什麼</a:t>
            </a:r>
            <a:r>
              <a:rPr lang="zh-TW" altLang="en-US" dirty="0" smtClean="0"/>
              <a:t>？它可以做什麼？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946954"/>
              </p:ext>
            </p:extLst>
          </p:nvPr>
        </p:nvGraphicFramePr>
        <p:xfrm>
          <a:off x="2036763" y="1812233"/>
          <a:ext cx="7247468" cy="4509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867"/>
                <a:gridCol w="1811867"/>
                <a:gridCol w="1811867"/>
                <a:gridCol w="1811867"/>
              </a:tblGrid>
              <a:tr h="22545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 smtClean="0">
                          <a:solidFill>
                            <a:srgbClr val="FFC000"/>
                          </a:solidFill>
                          <a:latin typeface="Yu Gothic Medium" panose="020B0500000000000000" pitchFamily="34" charset="-128"/>
                          <a:ea typeface="Yu Gothic Medium" panose="020B0500000000000000" pitchFamily="34" charset="-128"/>
                        </a:rPr>
                        <a:t>H2O</a:t>
                      </a:r>
                      <a:endParaRPr lang="zh-TW" altLang="en-US" sz="6000" dirty="0">
                        <a:solidFill>
                          <a:srgbClr val="FFC000"/>
                        </a:solidFill>
                        <a:latin typeface="Yu Gothic Medium" panose="020B0500000000000000" pitchFamily="34" charset="-128"/>
                        <a:ea typeface="Yu Gothic Medium" panose="020B0500000000000000" pitchFamily="34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4526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36" y="1802296"/>
            <a:ext cx="1798361" cy="225286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597" y="1802296"/>
            <a:ext cx="1829629" cy="22478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23"/>
          <a:stretch/>
        </p:blipFill>
        <p:spPr bwMode="auto">
          <a:xfrm>
            <a:off x="7474225" y="1806671"/>
            <a:ext cx="1802297" cy="224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86" y="4076699"/>
            <a:ext cx="1778897" cy="226446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76" y="4076699"/>
            <a:ext cx="1771622" cy="2237961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t="8902" r="4281"/>
          <a:stretch/>
        </p:blipFill>
        <p:spPr>
          <a:xfrm>
            <a:off x="5668783" y="4076699"/>
            <a:ext cx="1805443" cy="2237961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53" y="4076699"/>
            <a:ext cx="1643270" cy="223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5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3096" y="518557"/>
            <a:ext cx="10972800" cy="1143000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</a:rPr>
              <a:t>水也可以是一種祝福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zh-TW" altLang="en-US" dirty="0" smtClean="0">
                <a:solidFill>
                  <a:srgbClr val="FFC000"/>
                </a:solidFill>
              </a:rPr>
              <a:t>泰國宋幹節</a:t>
            </a:r>
            <a:endParaRPr lang="zh-TW" altLang="en-US" dirty="0">
              <a:solidFill>
                <a:srgbClr val="FFC000"/>
              </a:solidFill>
            </a:endParaRPr>
          </a:p>
        </p:txBody>
      </p:sp>
      <p:pic>
        <p:nvPicPr>
          <p:cNvPr id="2050" name="Picture 2" descr="http://img.zwbk.org/baike/bpic/2011/06/25/20110625040100328_20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862" y="1855305"/>
            <a:ext cx="7961964" cy="473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50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起源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99640" y="1605153"/>
            <a:ext cx="10871200" cy="2387600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宋幹一</a:t>
            </a:r>
            <a:r>
              <a:rPr lang="zh-TW" altLang="en-US" dirty="0"/>
              <a:t>詞出自</a:t>
            </a:r>
            <a:r>
              <a:rPr lang="zh-TW" altLang="en-US" dirty="0" smtClean="0"/>
              <a:t>梵語。古泰國</a:t>
            </a:r>
            <a:r>
              <a:rPr lang="zh-TW" altLang="en-US" dirty="0"/>
              <a:t>以宋幹節爲新年</a:t>
            </a:r>
            <a:r>
              <a:rPr lang="zh-TW" altLang="en-US" dirty="0" smtClean="0"/>
              <a:t>，因</a:t>
            </a:r>
            <a:r>
              <a:rPr lang="zh-TW" altLang="en-US" dirty="0"/>
              <a:t>四月中旬正值農閑，正宜擧行隆重的宗教</a:t>
            </a:r>
            <a:r>
              <a:rPr lang="zh-TW" altLang="en-US" dirty="0" smtClean="0"/>
              <a:t>活動。</a:t>
            </a:r>
            <a:endParaRPr lang="en-US" altLang="zh-TW" dirty="0" smtClean="0"/>
          </a:p>
          <a:p>
            <a:r>
              <a:rPr lang="zh-TW" altLang="en-US" dirty="0" smtClean="0"/>
              <a:t>宋</a:t>
            </a:r>
            <a:r>
              <a:rPr lang="zh-TW" altLang="en-US" dirty="0"/>
              <a:t>幹節源自</a:t>
            </a:r>
            <a:r>
              <a:rPr lang="zh-TW" altLang="en-US" dirty="0">
                <a:hlinkClick r:id="rId2"/>
              </a:rPr>
              <a:t>印度</a:t>
            </a:r>
            <a:r>
              <a:rPr lang="zh-TW" altLang="en-US" dirty="0">
                <a:hlinkClick r:id="rId3"/>
              </a:rPr>
              <a:t>婆羅門教</a:t>
            </a:r>
            <a:r>
              <a:rPr lang="zh-TW" altLang="en-US" dirty="0" smtClean="0"/>
              <a:t>的儀式</a:t>
            </a:r>
            <a:r>
              <a:rPr lang="zh-TW" altLang="en-US" dirty="0"/>
              <a:t>，教徒們</a:t>
            </a:r>
            <a:r>
              <a:rPr lang="zh-TW" altLang="en-US" dirty="0" smtClean="0"/>
              <a:t>每年要</a:t>
            </a:r>
            <a:r>
              <a:rPr lang="zh-TW" altLang="en-US" dirty="0"/>
              <a:t>到河邊沐浴，洗去身上的罪惡。因年老體邁或殘疾病弱不能到河邊者，其家人或好友則要爲他們把水挑回，給他們潑水洗罪。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0" y="3846018"/>
            <a:ext cx="4319140" cy="289436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24" y="3846019"/>
            <a:ext cx="4334376" cy="290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49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宋幹節的傳說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90500" y="1600200"/>
            <a:ext cx="11747500" cy="5041900"/>
          </a:xfrm>
        </p:spPr>
        <p:txBody>
          <a:bodyPr>
            <a:noAutofit/>
          </a:bodyPr>
          <a:lstStyle/>
          <a:p>
            <a:r>
              <a:rPr lang="zh-TW" altLang="en-US" sz="3200" dirty="0"/>
              <a:t>宋幹神依每年宋幹節落在哪一天而有不同名稱，在星期日稱為</a:t>
            </a:r>
            <a:r>
              <a:rPr lang="en-US" altLang="zh-TW" sz="3200" dirty="0" err="1"/>
              <a:t>Tungsa</a:t>
            </a:r>
            <a:r>
              <a:rPr lang="zh-TW" altLang="en-US" sz="3200" dirty="0"/>
              <a:t>、星期一稱為</a:t>
            </a:r>
            <a:r>
              <a:rPr lang="en-US" altLang="zh-TW" sz="3200" dirty="0" err="1"/>
              <a:t>Koraka</a:t>
            </a:r>
            <a:r>
              <a:rPr lang="zh-TW" altLang="en-US" sz="3200" dirty="0"/>
              <a:t>、星期二稱為</a:t>
            </a:r>
            <a:r>
              <a:rPr lang="en-US" altLang="zh-TW" sz="3200" dirty="0" err="1"/>
              <a:t>Raksos</a:t>
            </a:r>
            <a:r>
              <a:rPr lang="zh-TW" altLang="en-US" sz="3200" dirty="0"/>
              <a:t>、星期三稱為</a:t>
            </a:r>
            <a:r>
              <a:rPr lang="en-US" altLang="zh-TW" sz="3200" dirty="0" err="1"/>
              <a:t>Mondha</a:t>
            </a:r>
            <a:r>
              <a:rPr lang="zh-TW" altLang="en-US" sz="3200" dirty="0"/>
              <a:t>、星期四稱為</a:t>
            </a:r>
            <a:r>
              <a:rPr lang="en-US" altLang="zh-TW" sz="3200" dirty="0" err="1"/>
              <a:t>Kirinee</a:t>
            </a:r>
            <a:r>
              <a:rPr lang="zh-TW" altLang="en-US" sz="3200" dirty="0"/>
              <a:t>、星期五稱為</a:t>
            </a:r>
            <a:r>
              <a:rPr lang="en-US" altLang="zh-TW" sz="3200" dirty="0" err="1"/>
              <a:t>Kimina</a:t>
            </a:r>
            <a:r>
              <a:rPr lang="zh-TW" altLang="en-US" sz="3200" dirty="0"/>
              <a:t>、星期六稱為</a:t>
            </a:r>
            <a:r>
              <a:rPr lang="en-US" altLang="zh-TW" sz="3200" dirty="0" err="1"/>
              <a:t>Mahotorn</a:t>
            </a:r>
            <a:r>
              <a:rPr lang="zh-TW" altLang="en-US" sz="3200" dirty="0" smtClean="0"/>
              <a:t>。七</a:t>
            </a:r>
            <a:r>
              <a:rPr lang="zh-TW" altLang="en-US" sz="3200" dirty="0"/>
              <a:t>位宋幹</a:t>
            </a:r>
            <a:r>
              <a:rPr lang="zh-TW" altLang="en-US" sz="3200" dirty="0" smtClean="0"/>
              <a:t>神是</a:t>
            </a:r>
            <a:r>
              <a:rPr lang="zh-TW" altLang="en-US" sz="3200" dirty="0"/>
              <a:t>瑪哈宋幹</a:t>
            </a:r>
            <a:r>
              <a:rPr lang="zh-TW" altLang="en-US" sz="3200" dirty="0" smtClean="0"/>
              <a:t>的女兒</a:t>
            </a:r>
            <a:r>
              <a:rPr lang="zh-TW" altLang="en-US" sz="3200" dirty="0"/>
              <a:t>，她們負責照料</a:t>
            </a:r>
            <a:r>
              <a:rPr lang="zh-TW" altLang="en-US" sz="3200" dirty="0" smtClean="0"/>
              <a:t>父親的頭顱。</a:t>
            </a:r>
            <a:endParaRPr lang="en-US" altLang="zh-TW" sz="3200" dirty="0"/>
          </a:p>
          <a:p>
            <a:r>
              <a:rPr lang="zh-TW" altLang="en-US" sz="3200" dirty="0" smtClean="0"/>
              <a:t>瑪</a:t>
            </a:r>
            <a:r>
              <a:rPr lang="zh-TW" altLang="en-US" sz="3200" dirty="0"/>
              <a:t>哈宋幹</a:t>
            </a:r>
            <a:r>
              <a:rPr lang="zh-TW" altLang="en-US" sz="3200" dirty="0" smtClean="0"/>
              <a:t>之前無法</a:t>
            </a:r>
            <a:r>
              <a:rPr lang="zh-TW" altLang="en-US" sz="3200" dirty="0"/>
              <a:t>正確</a:t>
            </a:r>
            <a:r>
              <a:rPr lang="zh-TW" altLang="en-US" sz="3200" dirty="0" smtClean="0"/>
              <a:t>解答印度神的</a:t>
            </a:r>
            <a:r>
              <a:rPr lang="zh-TW" altLang="en-US" sz="3200" dirty="0"/>
              <a:t>問題，因而被斬首。臨死之前</a:t>
            </a:r>
            <a:r>
              <a:rPr lang="zh-TW" altLang="en-US" sz="3200" dirty="0" smtClean="0"/>
              <a:t>，要求</a:t>
            </a:r>
            <a:r>
              <a:rPr lang="zh-TW" altLang="en-US" sz="3200" dirty="0"/>
              <a:t>七個女兒將頭顱</a:t>
            </a:r>
            <a:r>
              <a:rPr lang="zh-TW" altLang="en-US" sz="3200" dirty="0" smtClean="0"/>
              <a:t>放在王</a:t>
            </a:r>
            <a:r>
              <a:rPr lang="zh-TW" altLang="en-US" sz="3200" dirty="0"/>
              <a:t>伐神柱。如果他的頭顱被放在地球，就會產生火災、乾旱，連海洋的水也會因而枯竭</a:t>
            </a:r>
            <a:r>
              <a:rPr lang="zh-TW" altLang="en-US" sz="3200" dirty="0" smtClean="0"/>
              <a:t>，所以七</a:t>
            </a:r>
            <a:r>
              <a:rPr lang="zh-TW" altLang="en-US" sz="3200" dirty="0"/>
              <a:t>位女兒每年就負責輪流保管父親的頭顱。</a:t>
            </a:r>
            <a:endParaRPr lang="zh-TW" alt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9" b="99375" l="0" r="96042">
                        <a14:foregroundMark x1="43958" y1="19583" x2="43958" y2="1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25">
            <a:off x="8733750" y="-31751"/>
            <a:ext cx="1790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9" b="99375" l="0" r="96042">
                        <a14:foregroundMark x1="43958" y1="19583" x2="43958" y2="1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71306">
            <a:off x="3215601" y="6019800"/>
            <a:ext cx="8953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9" b="99375" l="0" r="96042">
                        <a14:foregroundMark x1="43958" y1="19583" x2="43958" y2="1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100" y="5835152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9" b="99375" l="0" r="96042">
                        <a14:foregroundMark x1="43958" y1="19583" x2="43958" y2="1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2989">
            <a:off x="273546" y="863598"/>
            <a:ext cx="634503" cy="63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9" b="99375" l="0" r="96042">
                        <a14:foregroundMark x1="43958" y1="19583" x2="43958" y2="1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2989">
            <a:off x="5353831" y="3675607"/>
            <a:ext cx="498651" cy="49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956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宋幹節的意義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3200" dirty="0"/>
              <a:t>宋幹節在泰國象徵與家人、社會及宗教之間的關心、愛及緊密結合。家人趁此齊聚一堂，對家中長輩表示敬意，年幼者請長輩在手心上灑水祈福，之後，藉由積德、貢獻食物給和尚、堆沙佛塔、相互灑水祝賀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zh-TW" altLang="en-US" sz="3200" dirty="0"/>
              <a:t>宋幹</a:t>
            </a:r>
            <a:r>
              <a:rPr lang="zh-TW" altLang="en-US" sz="3200" dirty="0" smtClean="0"/>
              <a:t>節</a:t>
            </a:r>
            <a:r>
              <a:rPr lang="zh-TW" altLang="en-US" sz="3200" dirty="0"/>
              <a:t>的根本意義在於其清理和淨化的過程</a:t>
            </a:r>
            <a:r>
              <a:rPr lang="en-US" altLang="zh-TW" sz="3200" dirty="0"/>
              <a:t>——</a:t>
            </a:r>
            <a:r>
              <a:rPr lang="zh-TW" altLang="en-US" sz="3200" dirty="0"/>
              <a:t>清除所有的邪惡、不幸和罪惡，並懷著一切美好和純淨開始新的一年</a:t>
            </a:r>
            <a:r>
              <a:rPr lang="zh-TW" altLang="en-US" sz="3200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7527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中庸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586</TotalTime>
  <Words>441</Words>
  <Application>Microsoft Office PowerPoint</Application>
  <PresentationFormat>自訂</PresentationFormat>
  <Paragraphs>33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13</vt:i4>
      </vt:variant>
    </vt:vector>
  </HeadingPairs>
  <TitlesOfParts>
    <vt:vector size="15" baseType="lpstr">
      <vt:lpstr>中庸</vt:lpstr>
      <vt:lpstr>流線</vt:lpstr>
      <vt:lpstr>105年教育部數位學伴計畫</vt:lpstr>
      <vt:lpstr>中華電信暨基金會《好厝邊》社區網路課輔計畫</vt:lpstr>
      <vt:lpstr>元大、輔大夢想起飛 公益合作案</vt:lpstr>
      <vt:lpstr>說明</vt:lpstr>
      <vt:lpstr>它是什麼？它可以做什麼？</vt:lpstr>
      <vt:lpstr>水也可以是一種祝福 – 泰國宋幹節</vt:lpstr>
      <vt:lpstr>起源</vt:lpstr>
      <vt:lpstr>宋幹節的傳說</vt:lpstr>
      <vt:lpstr>宋幹節的意義</vt:lpstr>
      <vt:lpstr>宋幹節會出現彩色的大象</vt:lpstr>
      <vt:lpstr>「水」象徵著潔淨</vt:lpstr>
      <vt:lpstr>互相潑水就是種祝福</vt:lpstr>
      <vt:lpstr>參考資料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to know me</dc:title>
  <dc:creator>Amy Tsao</dc:creator>
  <cp:lastModifiedBy>admin</cp:lastModifiedBy>
  <cp:revision>70</cp:revision>
  <dcterms:created xsi:type="dcterms:W3CDTF">2015-09-08T06:45:58Z</dcterms:created>
  <dcterms:modified xsi:type="dcterms:W3CDTF">2016-05-11T09:30:23Z</dcterms:modified>
</cp:coreProperties>
</file>