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2"/>
    <p:sldMasterId id="2147483668" r:id="rId3"/>
    <p:sldMasterId id="2147483672" r:id="rId4"/>
  </p:sldMasterIdLst>
  <p:notesMasterIdLst>
    <p:notesMasterId r:id="rId24"/>
  </p:notesMasterIdLst>
  <p:sldIdLst>
    <p:sldId id="258" r:id="rId5"/>
    <p:sldId id="260" r:id="rId6"/>
    <p:sldId id="261" r:id="rId7"/>
    <p:sldId id="262" r:id="rId8"/>
    <p:sldId id="265" r:id="rId9"/>
    <p:sldId id="263" r:id="rId10"/>
    <p:sldId id="264" r:id="rId11"/>
    <p:sldId id="259" r:id="rId12"/>
    <p:sldId id="266" r:id="rId13"/>
    <p:sldId id="267" r:id="rId14"/>
    <p:sldId id="268" r:id="rId15"/>
    <p:sldId id="272" r:id="rId16"/>
    <p:sldId id="269" r:id="rId17"/>
    <p:sldId id="273" r:id="rId18"/>
    <p:sldId id="274" r:id="rId19"/>
    <p:sldId id="275" r:id="rId20"/>
    <p:sldId id="270" r:id="rId21"/>
    <p:sldId id="271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62271" autoAdjust="0"/>
  </p:normalViewPr>
  <p:slideViewPr>
    <p:cSldViewPr>
      <p:cViewPr varScale="1">
        <p:scale>
          <a:sx n="73" d="100"/>
          <a:sy n="73" d="100"/>
        </p:scale>
        <p:origin x="100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F2EDE-4F90-441D-8A0C-66080E1A2D2C}" type="datetimeFigureOut">
              <a:rPr lang="en-US" smtClean="0"/>
              <a:t>3/13/2015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205C4-C7CE-4A6E-B797-390C198A9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198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zh-TW" altLang="en-US" sz="1400" b="1" noProof="0" dirty="0" smtClean="0">
                <a:ea typeface="PMingLiU" pitchFamily="18" charset="-120"/>
              </a:rPr>
              <a:t>動畫重新著色過的圖片淡出</a:t>
            </a:r>
            <a:r>
              <a:rPr lang="zh-TW" altLang="en-US" sz="1400" b="1" baseline="0" noProof="0" dirty="0" smtClean="0">
                <a:ea typeface="PMingLiU" pitchFamily="18" charset="-120"/>
              </a:rPr>
              <a:t>成為黑白圖片</a:t>
            </a:r>
            <a:endParaRPr lang="zh-TW" altLang="en-US" sz="1400" b="1" noProof="0" dirty="0" smtClean="0">
              <a:ea typeface="PMingLiU" pitchFamily="18" charset="-120"/>
            </a:endParaRPr>
          </a:p>
          <a:p>
            <a:r>
              <a:rPr lang="en-US" altLang="zh-TW" sz="1400" noProof="0" dirty="0" smtClean="0">
                <a:ea typeface="PMingLiU" pitchFamily="18" charset="-120"/>
              </a:rPr>
              <a:t>(</a:t>
            </a:r>
            <a:r>
              <a:rPr lang="zh-TW" altLang="en-US" sz="1400" noProof="0" dirty="0" smtClean="0">
                <a:ea typeface="PMingLiU" pitchFamily="18" charset="-120"/>
              </a:rPr>
              <a:t>進階</a:t>
            </a:r>
            <a:r>
              <a:rPr lang="en-US" altLang="zh-TW" sz="1400" noProof="0" dirty="0" smtClean="0">
                <a:ea typeface="PMingLiU" pitchFamily="18" charset="-120"/>
              </a:rPr>
              <a:t>)</a:t>
            </a:r>
          </a:p>
          <a:p>
            <a:endParaRPr lang="zh-TW" altLang="en-US" sz="1200" noProof="0" dirty="0" smtClean="0">
              <a:ea typeface="PMingLiU" pitchFamily="18" charset="-120"/>
            </a:endParaRPr>
          </a:p>
          <a:p>
            <a:endParaRPr lang="zh-TW" altLang="en-US" sz="1200" noProof="0" dirty="0" smtClean="0">
              <a:ea typeface="PMingLiU" pitchFamily="18" charset="-120"/>
            </a:endParaRPr>
          </a:p>
          <a:p>
            <a:r>
              <a:rPr lang="zh-TW" altLang="en-US" sz="1200" noProof="0" dirty="0" smtClean="0">
                <a:latin typeface="+mn-lt"/>
                <a:ea typeface="PMingLiU" pitchFamily="18" charset="-120"/>
              </a:rPr>
              <a:t>若要複製</a:t>
            </a:r>
            <a:r>
              <a:rPr lang="zh-TW" altLang="en-US" sz="1200" baseline="0" noProof="0" dirty="0" smtClean="0">
                <a:latin typeface="+mn-lt"/>
                <a:ea typeface="PMingLiU" pitchFamily="18" charset="-120"/>
              </a:rPr>
              <a:t>此投影片上的圖片效果，請執行下列作業：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投影片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版面配置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空白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插入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影像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圖片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插入圖片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對話方塊中，選取圖片，然後按一下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插入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圖片工具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下方之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大小及位置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對話方塊啟動器。在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設定圖片格式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對話方塊中，將影像大小調整或裁剪成高度為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3.58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，而寬度為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8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。若要裁剪圖片，請在左窗格中按一下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裁剪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然後在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裁剪位置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下方的右窗格中，將值輸入至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高度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、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寬度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、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，以及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上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方塊中。若要調整圖片大小，請按一下左窗格的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，並在右窗格的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大小及旋轉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底下，在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高度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及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寬度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方塊中輸入數值。</a:t>
            </a:r>
            <a:endParaRPr lang="zh-TW" altLang="en-US" sz="1200" b="0" baseline="0" noProof="0" dirty="0" smtClean="0">
              <a:ea typeface="PMingLiU" pitchFamily="18" charset="-12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圖片工具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下方的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調整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重新著色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下方按一下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深藍色，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文字色彩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2 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深色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](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第二列，從左邊數來第一個選項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spc="-3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spc="-3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spc="-30" baseline="0" noProof="0" dirty="0" smtClean="0">
                <a:ea typeface="PMingLiU" pitchFamily="18" charset="-120"/>
              </a:rPr>
              <a:t>圖片工具</a:t>
            </a:r>
            <a:r>
              <a:rPr lang="en-US" altLang="zh-TW" sz="1200" b="0" spc="-3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spc="-30" baseline="0" noProof="0" dirty="0" smtClean="0">
                <a:ea typeface="PMingLiU" pitchFamily="18" charset="-120"/>
              </a:rPr>
              <a:t> 下方 </a:t>
            </a:r>
            <a:r>
              <a:rPr lang="en-US" altLang="zh-TW" sz="1200" b="0" spc="-3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spc="-30" baseline="0" noProof="0" dirty="0" smtClean="0">
                <a:ea typeface="PMingLiU" pitchFamily="18" charset="-120"/>
              </a:rPr>
              <a:t>格式</a:t>
            </a:r>
            <a:r>
              <a:rPr lang="en-US" altLang="zh-TW" sz="1200" b="0" spc="-3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spc="-30" baseline="0" noProof="0" dirty="0" smtClean="0">
                <a:ea typeface="PMingLiU" pitchFamily="18" charset="-120"/>
              </a:rPr>
              <a:t> 索引標籤的 </a:t>
            </a:r>
            <a:r>
              <a:rPr lang="en-US" altLang="zh-TW" sz="1200" b="0" spc="-3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spc="-30" baseline="0" noProof="0" dirty="0" smtClean="0">
                <a:ea typeface="PMingLiU" pitchFamily="18" charset="-120"/>
              </a:rPr>
              <a:t>圖片樣式</a:t>
            </a:r>
            <a:r>
              <a:rPr lang="en-US" altLang="zh-TW" sz="1200" b="0" spc="-3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spc="-30" baseline="0" noProof="0" dirty="0" smtClean="0">
                <a:ea typeface="PMingLiU" pitchFamily="18" charset="-120"/>
              </a:rPr>
              <a:t> 群組中，按一下 </a:t>
            </a:r>
            <a:r>
              <a:rPr lang="en-US" altLang="zh-TW" sz="1200" b="0" spc="-3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spc="-30" baseline="0" noProof="0" dirty="0" smtClean="0">
                <a:ea typeface="PMingLiU" pitchFamily="18" charset="-120"/>
              </a:rPr>
              <a:t>圖片效果</a:t>
            </a:r>
            <a:r>
              <a:rPr lang="en-US" altLang="zh-TW" sz="1200" b="0" spc="-3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spc="-30" baseline="0" noProof="0" dirty="0" smtClean="0">
                <a:ea typeface="PMingLiU" pitchFamily="18" charset="-120"/>
              </a:rPr>
              <a:t>，指向 </a:t>
            </a:r>
            <a:r>
              <a:rPr lang="en-US" altLang="zh-TW" sz="1200" b="0" spc="-3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spc="-30" baseline="0" noProof="0" dirty="0" smtClean="0">
                <a:ea typeface="PMingLiU" pitchFamily="18" charset="-120"/>
              </a:rPr>
              <a:t>陰影</a:t>
            </a:r>
            <a:r>
              <a:rPr lang="en-US" altLang="zh-TW" sz="1200" b="0" spc="-3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spc="-30" baseline="0" noProof="0" dirty="0" smtClean="0">
                <a:ea typeface="PMingLiU" pitchFamily="18" charset="-120"/>
              </a:rPr>
              <a:t>，然後在 </a:t>
            </a:r>
            <a:r>
              <a:rPr lang="en-US" altLang="zh-TW" sz="1200" b="0" spc="-3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spc="-30" baseline="0" noProof="0" dirty="0" smtClean="0">
                <a:ea typeface="PMingLiU" pitchFamily="18" charset="-120"/>
              </a:rPr>
              <a:t>內陰影</a:t>
            </a:r>
            <a:r>
              <a:rPr lang="en-US" altLang="zh-TW" sz="1200" b="0" spc="-3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spc="-30" baseline="0" noProof="0" dirty="0" smtClean="0">
                <a:ea typeface="PMingLiU" pitchFamily="18" charset="-120"/>
              </a:rPr>
              <a:t> 下方按一下 </a:t>
            </a:r>
            <a:r>
              <a:rPr lang="en-US" altLang="zh-TW" sz="1200" b="0" spc="-3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spc="-30" baseline="0" noProof="0" dirty="0" smtClean="0">
                <a:ea typeface="PMingLiU" pitchFamily="18" charset="-120"/>
              </a:rPr>
              <a:t>左上方對角內部</a:t>
            </a:r>
            <a:r>
              <a:rPr lang="en-US" altLang="zh-TW" sz="1200" b="0" spc="-30" baseline="0" noProof="0" dirty="0" smtClean="0">
                <a:ea typeface="PMingLiU" pitchFamily="18" charset="-120"/>
              </a:rPr>
              <a:t>](</a:t>
            </a:r>
            <a:r>
              <a:rPr lang="zh-TW" altLang="en-US" sz="1200" b="0" spc="-30" baseline="0" noProof="0" dirty="0" smtClean="0">
                <a:ea typeface="PMingLiU" pitchFamily="18" charset="-120"/>
              </a:rPr>
              <a:t>第一列，從左邊數來第一個選項</a:t>
            </a:r>
            <a:r>
              <a:rPr lang="en-US" altLang="zh-TW" sz="1200" b="0" spc="-3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spc="-30" baseline="0" noProof="0" dirty="0" smtClean="0">
                <a:ea typeface="PMingLiU" pitchFamily="18" charset="-120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拖曳圖片使其放在投影片上方的中央位置。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索引標籤的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剪貼簿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群組中，按一下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複製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旁的箭號，然後按一下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複製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按住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CTRL 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鍵並選取投影片上兩個圖片。在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繪圖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排列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，指向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對齊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，然後執行下列作業：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貼齊投影片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。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水平置中對齊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。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對齊選取的物件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。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垂直置中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僅選取複製的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(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頂端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) 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圖片。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圖片工具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下方之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大小及位置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對話方塊啟動器。 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設定圖片格式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對話方塊中，調整大小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或裁剪圖像以使其寬度設為 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2.33 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英吋。若要裁剪圖片，請按一下左窗格中的 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裁剪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，以及在 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裁剪位置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下方的右窗格中，將值輸入至 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高度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、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寬度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、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左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以及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上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方塊中。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若要調整圖片大小，請按一下左窗格的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，並在右窗格的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大小及旋轉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底下，在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高度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及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寬度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方塊中輸入數值。</a:t>
            </a:r>
            <a:endParaRPr lang="zh-TW" altLang="en-US" sz="1200" b="0" baseline="0" noProof="0" dirty="0" smtClean="0">
              <a:latin typeface="+mn-lt"/>
              <a:ea typeface="PMingLiU" pitchFamily="18" charset="-12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圖片工具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下之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格式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索引標籤上的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調整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群組中，按一下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色彩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，然後在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重新著色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下方，按一下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無重新著色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索引標籤上的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繪圖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群組中，按一下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圖案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，然後在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矩形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下方按一下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矩形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](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從左邊數來第一個選項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。在投影片上，拖曳以繪製矩形。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選取矩形。請在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繪圖工具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下方之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格式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索引標籤上的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大小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群組中，執行以下動作：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圖案高度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方塊中，輸入 </a:t>
            </a:r>
            <a:r>
              <a:rPr lang="en-US" altLang="zh-TW" sz="1200" b="1" baseline="0" noProof="0" dirty="0" smtClean="0">
                <a:latin typeface="+mn-lt"/>
                <a:ea typeface="PMingLiU" pitchFamily="18" charset="-120"/>
              </a:rPr>
              <a:t>7.5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。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圖案寬度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方塊中，輸入 </a:t>
            </a:r>
            <a:r>
              <a:rPr lang="en-US" altLang="zh-TW" sz="1200" b="1" baseline="0" noProof="0" dirty="0" smtClean="0">
                <a:latin typeface="+mn-lt"/>
                <a:ea typeface="PMingLiU" pitchFamily="18" charset="-120"/>
              </a:rPr>
              <a:t>2.33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。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選取矩形。 請在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繪圖工具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下方之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格式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索引標籤的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圖案樣式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群組中，按一下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圖案外框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，然後按一下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無外框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繪圖工具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下方之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圖案樣式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圖案填滿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，指向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漸層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其他漸層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設定圖片格式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對話方塊中左窗格的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填滿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填滿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窗格中的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漸層填滿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，然後執行下列作業：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類型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線性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角度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90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下方，按一下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新增漸層停駐點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移除漸層停駐點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直到兩個停駐點出現在投影片中。 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 同時也在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底下，自訂漸層停駐點，方法如下：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選取投影片中的第一個停駐點，然後執行下列作業：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0%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色彩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旁的按鈕，然後在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佈景主題色彩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下方按一下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白色，背景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1](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第一列，從左邊數來第一個選項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)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透明度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55%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  <a:endParaRPr lang="zh-TW" altLang="en-US" sz="1200" kern="1200" noProof="0" dirty="0" smtClean="0">
              <a:solidFill>
                <a:schemeClr val="tx1"/>
              </a:solidFill>
              <a:effectLst/>
              <a:latin typeface="+mn-lt"/>
              <a:ea typeface="PMingLiU" pitchFamily="18" charset="-120"/>
              <a:cs typeface="+mn-cs"/>
            </a:endParaRPr>
          </a:p>
          <a:p>
            <a:pPr marL="628650" lvl="1" indent="-171450">
              <a:buFont typeface="Arial" pitchFamily="34" charset="0"/>
              <a:buChar char="•"/>
            </a:pPr>
            <a:r>
              <a:rPr lang="zh-TW" altLang="en-US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 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選取第二個投影片中的停駐點，然後執行下列動作：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100%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色彩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旁的按鈕，然後在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佈景主題色彩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下方，按一下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白色，背景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1](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第一列，從左邊數來第一個選項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)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透明度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100%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  <a:endParaRPr lang="zh-TW" altLang="en-US" sz="1200" kern="1200" noProof="0" dirty="0" smtClean="0">
              <a:solidFill>
                <a:schemeClr val="tx1"/>
              </a:solidFill>
              <a:effectLst/>
              <a:latin typeface="+mn-lt"/>
              <a:ea typeface="PMingLiU" pitchFamily="18" charset="-120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在投影片上，拖曳矩形以涵蓋複製的圖片。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選取矩形。在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繪圖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排列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，然後執行下列作業：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指向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對齊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，然後按一下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貼齊投影片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。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指向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對齊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，然後按一下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垂直置中對齊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。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下移一層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繪圖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圖案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，然後按一下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矩形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矩形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](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左邊第一個選項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。 在投影片上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, 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拖曳以繪製另一個矩形。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選取矩形。在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繪圖工具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格式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索引標籤上，於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大小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群組中執行下列動作：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圖案高度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方塊中，輸入 </a:t>
            </a:r>
            <a:r>
              <a:rPr lang="en-US" altLang="zh-TW" sz="1200" b="1" baseline="0" noProof="0" dirty="0" smtClean="0">
                <a:latin typeface="+mn-lt"/>
                <a:ea typeface="PMingLiU" pitchFamily="18" charset="-120"/>
              </a:rPr>
              <a:t>4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。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圖案寬度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方塊中，輸入 </a:t>
            </a:r>
            <a:r>
              <a:rPr lang="en-US" altLang="zh-TW" sz="1200" b="1" baseline="0" noProof="0" dirty="0" smtClean="0">
                <a:latin typeface="+mn-lt"/>
                <a:ea typeface="PMingLiU" pitchFamily="18" charset="-120"/>
              </a:rPr>
              <a:t>2.67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繪圖工具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下方之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格式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索引標籤的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圖案樣式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群組中，按一下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圖案填滿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，指向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漸層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，然後再按一下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無填滿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spc="-20" baseline="0" noProof="0" dirty="0" smtClean="0">
                <a:latin typeface="+mn-lt"/>
                <a:ea typeface="PMingLiU" pitchFamily="18" charset="-120"/>
              </a:rPr>
              <a:t>在 </a:t>
            </a:r>
            <a:r>
              <a:rPr lang="en-US" altLang="zh-TW" sz="1200" b="0" spc="-2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spc="-20" baseline="0" noProof="0" dirty="0" smtClean="0">
                <a:latin typeface="+mn-lt"/>
                <a:ea typeface="PMingLiU" pitchFamily="18" charset="-120"/>
              </a:rPr>
              <a:t>繪圖工具</a:t>
            </a:r>
            <a:r>
              <a:rPr lang="en-US" altLang="zh-TW" sz="1200" b="0" spc="-2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spc="-20" baseline="0" noProof="0" dirty="0" smtClean="0">
                <a:latin typeface="+mn-lt"/>
                <a:ea typeface="PMingLiU" pitchFamily="18" charset="-120"/>
              </a:rPr>
              <a:t> 下方之 </a:t>
            </a:r>
            <a:r>
              <a:rPr lang="en-US" altLang="zh-TW" sz="1200" b="0" spc="-2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spc="-20" baseline="0" noProof="0" dirty="0" smtClean="0">
                <a:latin typeface="+mn-lt"/>
                <a:ea typeface="PMingLiU" pitchFamily="18" charset="-120"/>
              </a:rPr>
              <a:t>格式</a:t>
            </a:r>
            <a:r>
              <a:rPr lang="en-US" altLang="zh-TW" sz="1200" b="0" spc="-2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spc="-20" baseline="0" noProof="0" dirty="0" smtClean="0">
                <a:latin typeface="+mn-lt"/>
                <a:ea typeface="PMingLiU" pitchFamily="18" charset="-120"/>
              </a:rPr>
              <a:t> 標籤的 </a:t>
            </a:r>
            <a:r>
              <a:rPr lang="en-US" altLang="zh-TW" sz="1200" b="0" spc="-2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spc="-20" baseline="0" noProof="0" dirty="0" smtClean="0">
                <a:latin typeface="+mn-lt"/>
                <a:ea typeface="PMingLiU" pitchFamily="18" charset="-120"/>
              </a:rPr>
              <a:t>圖案樣式</a:t>
            </a:r>
            <a:r>
              <a:rPr lang="en-US" altLang="zh-TW" sz="1200" b="0" spc="-2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spc="-20" baseline="0" noProof="0" dirty="0" smtClean="0">
                <a:latin typeface="+mn-lt"/>
                <a:ea typeface="PMingLiU" pitchFamily="18" charset="-120"/>
              </a:rPr>
              <a:t> 群組中，按一下 </a:t>
            </a:r>
            <a:r>
              <a:rPr lang="en-US" altLang="zh-TW" sz="1200" b="0" spc="-2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spc="-20" baseline="0" noProof="0" dirty="0" smtClean="0">
                <a:latin typeface="+mn-lt"/>
                <a:ea typeface="PMingLiU" pitchFamily="18" charset="-120"/>
              </a:rPr>
              <a:t>設定圖片格式</a:t>
            </a:r>
            <a:r>
              <a:rPr lang="en-US" altLang="zh-TW" sz="1200" b="0" spc="-2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spc="-20" baseline="0" noProof="0" dirty="0" smtClean="0">
                <a:latin typeface="+mn-lt"/>
                <a:ea typeface="PMingLiU" pitchFamily="18" charset="-120"/>
              </a:rPr>
              <a:t> 對話方塊啟動器。 在 </a:t>
            </a:r>
            <a:r>
              <a:rPr lang="en-US" altLang="zh-TW" sz="1200" b="0" spc="-2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spc="-20" baseline="0" noProof="0" dirty="0" smtClean="0">
                <a:latin typeface="+mn-lt"/>
                <a:ea typeface="PMingLiU" pitchFamily="18" charset="-120"/>
              </a:rPr>
              <a:t>設定圖片格式</a:t>
            </a:r>
            <a:r>
              <a:rPr lang="en-US" altLang="zh-TW" sz="1200" b="0" spc="-2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spc="-20" baseline="0" noProof="0" dirty="0" smtClean="0">
                <a:latin typeface="+mn-lt"/>
                <a:ea typeface="PMingLiU" pitchFamily="18" charset="-120"/>
              </a:rPr>
              <a:t> 對話方塊中，按一下左窗格中的 </a:t>
            </a:r>
            <a:r>
              <a:rPr lang="en-US" altLang="zh-TW" sz="1200" b="0" spc="-2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spc="-20" baseline="0" noProof="0" dirty="0" smtClean="0">
                <a:latin typeface="+mn-lt"/>
                <a:ea typeface="PMingLiU" pitchFamily="18" charset="-120"/>
              </a:rPr>
              <a:t>線條色彩</a:t>
            </a:r>
            <a:r>
              <a:rPr lang="en-US" altLang="zh-TW" sz="1200" b="0" spc="-2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spc="-20" baseline="0" noProof="0" dirty="0" smtClean="0">
                <a:latin typeface="+mn-lt"/>
                <a:ea typeface="PMingLiU" pitchFamily="18" charset="-120"/>
              </a:rPr>
              <a:t>，選取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實線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於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線條色彩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窗格中，然後請執行下列動作：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色彩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旁的按鈕，然後在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佈景主題色彩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下方按一下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白色，背景顏色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1]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(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第一列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,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從左數來第一個選項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。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透明度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方塊中，輸入 </a:t>
            </a:r>
            <a:r>
              <a:rPr lang="en-US" altLang="zh-TW" sz="1200" b="1" baseline="0" noProof="0" dirty="0" smtClean="0">
                <a:latin typeface="+mn-lt"/>
                <a:ea typeface="PMingLiU" pitchFamily="18" charset="-120"/>
              </a:rPr>
              <a:t>70%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同樣在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設定圖片格式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對話方塊中，按一下左窗格中的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線條樣式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，然後在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線條樣式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窗格中執行下列動作：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寬度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方塊中，輸入 </a:t>
            </a:r>
            <a:r>
              <a:rPr lang="en-US" altLang="zh-TW" sz="1200" b="1" baseline="0" noProof="0" dirty="0" smtClean="0">
                <a:latin typeface="+mn-lt"/>
                <a:ea typeface="PMingLiU" pitchFamily="18" charset="-120"/>
              </a:rPr>
              <a:t>0.75 pt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。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虛線類型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旁的按鈕，然後按一下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方點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](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從上方數來第三個選項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i="0" noProof="0" dirty="0" smtClean="0">
                <a:ea typeface="PMingLiU" pitchFamily="18" charset="-120"/>
              </a:rPr>
              <a:t>拖曳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點線矩形至該小型、全彩的圖片上方。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按住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SHIFT 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鍵並選取該點線矩形、該小型圖片，以及投影片上的大型圖片。在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繪圖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排列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，指向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對齊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，然後執行下列作業：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對齊選取的物件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。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垂直置中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i="0" noProof="0" dirty="0" smtClean="0">
                <a:ea typeface="PMingLiU" pitchFamily="18" charset="-120"/>
              </a:rPr>
              <a:t>在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插入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文字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文字方塊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，然後在投影片中拖曳以繪製文字方塊。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i="0" spc="-50" baseline="0" noProof="0" dirty="0" smtClean="0">
                <a:ea typeface="PMingLiU" pitchFamily="18" charset="-120"/>
              </a:rPr>
              <a:t>在文字方塊中輸入文字，選取該文字，然後</a:t>
            </a:r>
            <a:r>
              <a:rPr lang="zh-TW" altLang="en-US" sz="1200" b="0" i="0" spc="-50" noProof="0" dirty="0" smtClean="0">
                <a:ea typeface="PMingLiU" pitchFamily="18" charset="-120"/>
              </a:rPr>
              <a:t>在 </a:t>
            </a:r>
            <a:r>
              <a:rPr lang="en-US" altLang="zh-TW" sz="1200" b="0" i="0" spc="-50" noProof="0" dirty="0" smtClean="0">
                <a:ea typeface="PMingLiU" pitchFamily="18" charset="-120"/>
              </a:rPr>
              <a:t>[</a:t>
            </a:r>
            <a:r>
              <a:rPr lang="zh-TW" altLang="en-US" sz="1200" b="0" i="0" spc="-50" noProof="0" dirty="0" smtClean="0">
                <a:ea typeface="PMingLiU" pitchFamily="18" charset="-120"/>
              </a:rPr>
              <a:t>常用</a:t>
            </a:r>
            <a:r>
              <a:rPr lang="en-US" altLang="zh-TW" sz="1200" b="0" i="0" spc="-50" noProof="0" dirty="0" smtClean="0">
                <a:ea typeface="PMingLiU" pitchFamily="18" charset="-120"/>
              </a:rPr>
              <a:t>]</a:t>
            </a:r>
            <a:r>
              <a:rPr lang="zh-TW" altLang="en-US" sz="1200" b="0" i="0" spc="-50" baseline="0" noProof="0" dirty="0" smtClean="0">
                <a:ea typeface="PMingLiU" pitchFamily="18" charset="-120"/>
              </a:rPr>
              <a:t> 索引標籤上的 </a:t>
            </a:r>
            <a:r>
              <a:rPr lang="en-US" altLang="zh-TW" sz="1200" b="0" i="0" spc="-5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spc="-50" baseline="0" noProof="0" dirty="0" smtClean="0">
                <a:ea typeface="PMingLiU" pitchFamily="18" charset="-120"/>
              </a:rPr>
              <a:t>字型</a:t>
            </a:r>
            <a:r>
              <a:rPr lang="en-US" altLang="zh-TW" sz="1200" b="0" i="0" spc="-5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spc="-50" baseline="0" noProof="0" dirty="0" smtClean="0">
                <a:ea typeface="PMingLiU" pitchFamily="18" charset="-120"/>
              </a:rPr>
              <a:t> 群組中，選取 </a:t>
            </a:r>
            <a:r>
              <a:rPr lang="en-US" altLang="zh-TW" sz="1200" b="0" spc="-50" noProof="0" dirty="0" smtClean="0">
                <a:solidFill>
                  <a:schemeClr val="accent6"/>
                </a:solidFill>
                <a:latin typeface="+mn-lt"/>
                <a:ea typeface="PMingLiU" pitchFamily="18" charset="-120"/>
              </a:rPr>
              <a:t>[</a:t>
            </a:r>
            <a:r>
              <a:rPr lang="zh-TW" altLang="en-US" sz="1200" b="0" spc="-50" noProof="0" dirty="0" smtClean="0">
                <a:solidFill>
                  <a:schemeClr val="accent6"/>
                </a:solidFill>
                <a:latin typeface="+mn-lt"/>
                <a:ea typeface="PMingLiU" pitchFamily="18" charset="-120"/>
              </a:rPr>
              <a:t>新細明體</a:t>
            </a:r>
            <a:r>
              <a:rPr lang="en-US" altLang="zh-TW" sz="1200" b="0" spc="-50" noProof="0" dirty="0" smtClean="0">
                <a:solidFill>
                  <a:schemeClr val="accent6"/>
                </a:solidFill>
                <a:latin typeface="+mn-lt"/>
                <a:ea typeface="PMingLiU" pitchFamily="18" charset="-120"/>
              </a:rPr>
              <a:t>]</a:t>
            </a:r>
            <a:r>
              <a:rPr lang="zh-TW" altLang="en-US" sz="1200" b="0" i="0" spc="-50" baseline="0" noProof="0" dirty="0" smtClean="0">
                <a:ea typeface="PMingLiU" pitchFamily="18" charset="-120"/>
              </a:rPr>
              <a:t> 自 </a:t>
            </a:r>
            <a:r>
              <a:rPr lang="en-US" altLang="zh-TW" sz="1200" b="0" i="0" spc="-5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spc="-50" baseline="0" noProof="0" dirty="0" smtClean="0">
                <a:ea typeface="PMingLiU" pitchFamily="18" charset="-120"/>
              </a:rPr>
              <a:t>字型</a:t>
            </a:r>
            <a:r>
              <a:rPr lang="en-US" altLang="zh-TW" sz="1200" b="0" i="0" spc="-5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spc="-50" baseline="0" noProof="0" dirty="0" smtClean="0">
                <a:ea typeface="PMingLiU" pitchFamily="18" charset="-120"/>
              </a:rPr>
              <a:t> </a:t>
            </a:r>
            <a:r>
              <a:rPr lang="zh-TW" altLang="en-US" sz="1200" i="0" spc="-50" baseline="0" noProof="0" dirty="0" smtClean="0">
                <a:ea typeface="PMingLiU" pitchFamily="18" charset="-120"/>
              </a:rPr>
              <a:t>清單</a:t>
            </a:r>
            <a:r>
              <a:rPr lang="en-US" altLang="zh-TW" sz="1200" i="0" spc="-50" baseline="0" noProof="0" dirty="0" smtClean="0">
                <a:ea typeface="PMingLiU" pitchFamily="18" charset="-120"/>
              </a:rPr>
              <a:t>, </a:t>
            </a:r>
            <a:r>
              <a:rPr lang="zh-TW" altLang="en-US" sz="1200" i="0" spc="-50" baseline="0" noProof="0" dirty="0" smtClean="0">
                <a:ea typeface="PMingLiU" pitchFamily="18" charset="-120"/>
              </a:rPr>
              <a:t>並選取 </a:t>
            </a:r>
            <a:r>
              <a:rPr lang="en-US" altLang="zh-TW" sz="1200" b="1" spc="-50" noProof="0" dirty="0" smtClean="0">
                <a:solidFill>
                  <a:schemeClr val="accent6"/>
                </a:solidFill>
                <a:latin typeface="+mn-lt"/>
                <a:ea typeface="PMingLiU" pitchFamily="18" charset="-120"/>
              </a:rPr>
              <a:t>24</a:t>
            </a:r>
            <a:r>
              <a:rPr lang="zh-TW" altLang="en-US" sz="1200" i="0" spc="-50" baseline="0" noProof="0" dirty="0" smtClean="0">
                <a:ea typeface="PMingLiU" pitchFamily="18" charset="-120"/>
              </a:rPr>
              <a:t> </a:t>
            </a:r>
            <a:r>
              <a:rPr lang="zh-TW" altLang="en-US" sz="1200" b="0" i="0" spc="-50" baseline="0" noProof="0" dirty="0" smtClean="0">
                <a:ea typeface="PMingLiU" pitchFamily="18" charset="-120"/>
              </a:rPr>
              <a:t>自 </a:t>
            </a:r>
            <a:r>
              <a:rPr lang="en-US" altLang="zh-TW" sz="1200" b="0" i="0" spc="-5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spc="-50" baseline="0" noProof="0" dirty="0" smtClean="0">
                <a:ea typeface="PMingLiU" pitchFamily="18" charset="-120"/>
              </a:rPr>
              <a:t>字型大小</a:t>
            </a:r>
            <a:r>
              <a:rPr lang="en-US" altLang="zh-TW" sz="1200" b="0" i="0" spc="-5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spc="-50" baseline="0" noProof="0" dirty="0" smtClean="0">
                <a:ea typeface="PMingLiU" pitchFamily="18" charset="-120"/>
              </a:rPr>
              <a:t> 清單，按一下 </a:t>
            </a:r>
            <a:r>
              <a:rPr lang="en-US" altLang="zh-TW" sz="1200" b="0" i="0" spc="-5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spc="-50" baseline="0" noProof="0" dirty="0" smtClean="0">
                <a:ea typeface="PMingLiU" pitchFamily="18" charset="-120"/>
              </a:rPr>
              <a:t>字型色彩</a:t>
            </a:r>
            <a:r>
              <a:rPr lang="en-US" altLang="zh-TW" sz="1200" b="0" i="0" spc="-5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spc="-50" baseline="0" noProof="0" dirty="0" smtClean="0">
                <a:ea typeface="PMingLiU" pitchFamily="18" charset="-120"/>
              </a:rPr>
              <a:t> 旁的按鈕然後在 </a:t>
            </a:r>
            <a:r>
              <a:rPr lang="en-US" altLang="zh-TW" sz="1200" b="0" i="0" spc="-5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spc="-50" baseline="0" noProof="0" dirty="0" smtClean="0">
                <a:ea typeface="PMingLiU" pitchFamily="18" charset="-120"/>
              </a:rPr>
              <a:t>佈景主題色彩</a:t>
            </a:r>
            <a:r>
              <a:rPr lang="en-US" altLang="zh-TW" sz="1200" b="0" i="0" spc="-5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spc="-50" baseline="0" noProof="0" dirty="0" smtClean="0">
                <a:ea typeface="PMingLiU" pitchFamily="18" charset="-120"/>
              </a:rPr>
              <a:t> 下方按一下 </a:t>
            </a:r>
            <a:r>
              <a:rPr lang="en-US" altLang="zh-TW" sz="1200" b="0" i="0" spc="-5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spc="-50" baseline="0" noProof="0" dirty="0" smtClean="0">
                <a:ea typeface="PMingLiU" pitchFamily="18" charset="-120"/>
              </a:rPr>
              <a:t>白色，背景 </a:t>
            </a:r>
            <a:r>
              <a:rPr lang="en-US" altLang="zh-TW" sz="1200" b="0" i="0" spc="-50" baseline="0" noProof="0" dirty="0" smtClean="0">
                <a:ea typeface="PMingLiU" pitchFamily="18" charset="-120"/>
              </a:rPr>
              <a:t>1]</a:t>
            </a:r>
            <a:r>
              <a:rPr lang="zh-TW" altLang="en-US" sz="1200" b="0" i="0" spc="-5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i="0" spc="-50" baseline="0" noProof="0" dirty="0" smtClean="0">
                <a:ea typeface="PMingLiU" pitchFamily="18" charset="-120"/>
              </a:rPr>
              <a:t>(</a:t>
            </a:r>
            <a:r>
              <a:rPr lang="zh-TW" altLang="en-US" sz="1200" b="0" i="0" spc="-50" baseline="0" noProof="0" dirty="0" smtClean="0">
                <a:ea typeface="PMingLiU" pitchFamily="18" charset="-120"/>
              </a:rPr>
              <a:t>第一列，從左邊數來第一個選項</a:t>
            </a:r>
            <a:r>
              <a:rPr lang="en-US" altLang="zh-TW" sz="1200" b="0" i="0" spc="-5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i="0" spc="-50" baseline="0" noProof="0" dirty="0" smtClean="0">
                <a:ea typeface="PMingLiU" pitchFamily="18" charset="-120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 索引標籤上之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段落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 群組中，按一下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置中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 以將文字方塊內的文字置中。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在投影片上，拖曳文字方塊至點線矩形的下方。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zh-TW" altLang="en-US" sz="1200" b="0" baseline="0" noProof="0" dirty="0" smtClean="0">
              <a:latin typeface="+mn-lt"/>
              <a:ea typeface="PMingLiU" pitchFamily="18" charset="-120"/>
            </a:endParaRPr>
          </a:p>
          <a:p>
            <a:endParaRPr lang="zh-TW" altLang="en-US" sz="1200" b="0" baseline="0" noProof="0" dirty="0" smtClean="0">
              <a:latin typeface="+mn-lt"/>
              <a:ea typeface="PMingLiU" pitchFamily="18" charset="-120"/>
            </a:endParaRPr>
          </a:p>
          <a:p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若要複製此投影片上的背景效果，請執行下列作業：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以滑鼠右鍵按一下投影片背景區域，然後按一下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背景格式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 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背景格式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對話方塊中，按一下左窗格中的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填滿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，然後選取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實心填滿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於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填滿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窗格之中。 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同樣地在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填滿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窗格，按一下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色彩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旁的按紐，然後在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佈景主題色彩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下方，按一下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黑色，文字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1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，較淺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15%]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(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第十五列，從左邊數來第二個選項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)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endParaRPr lang="zh-TW" altLang="en-US" sz="1200" b="0" baseline="0" noProof="0" dirty="0" smtClean="0">
              <a:latin typeface="+mn-lt"/>
              <a:ea typeface="PMingLiU" pitchFamily="18" charset="-120"/>
            </a:endParaRPr>
          </a:p>
          <a:p>
            <a:endParaRPr lang="zh-TW" altLang="en-US" sz="1200" b="0" baseline="0" noProof="0" dirty="0" smtClean="0">
              <a:latin typeface="+mn-lt"/>
              <a:ea typeface="PMingLiU" pitchFamily="18" charset="-120"/>
            </a:endParaRPr>
          </a:p>
          <a:p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若要複製此投影片上的動畫效果，請執行下列作業：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檢視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索引標籤上的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縮放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 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群組中，按一下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縮放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，然後在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縮放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對話方塊的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百分比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</a:t>
            </a:r>
            <a:r>
              <a:rPr lang="zh-TW" altLang="en-US" sz="1200" baseline="0" noProof="0" dirty="0" smtClean="0">
                <a:latin typeface="+mn-lt"/>
                <a:ea typeface="PMingLiU" pitchFamily="18" charset="-120"/>
              </a:rPr>
              <a:t>方塊中，輸入 </a:t>
            </a:r>
            <a:r>
              <a:rPr lang="en-US" altLang="zh-TW" sz="1200" b="1" baseline="0" noProof="0" dirty="0" smtClean="0">
                <a:latin typeface="+mn-lt"/>
                <a:ea typeface="PMingLiU" pitchFamily="18" charset="-120"/>
              </a:rPr>
              <a:t>70%</a:t>
            </a:r>
            <a:r>
              <a:rPr lang="zh-TW" altLang="en-US" sz="1200" baseline="0" noProof="0" dirty="0" smtClean="0">
                <a:latin typeface="+mn-lt"/>
                <a:ea typeface="PMingLiU" pitchFamily="18" charset="-120"/>
              </a:rPr>
              <a:t>。</a:t>
            </a:r>
            <a:r>
              <a:rPr lang="en-US" altLang="zh-TW" sz="1200" baseline="0" noProof="0" dirty="0" smtClean="0">
                <a:latin typeface="+mn-lt"/>
                <a:ea typeface="PMingLiU" pitchFamily="18" charset="-120"/>
              </a:rPr>
              <a:t>(</a:t>
            </a:r>
            <a:r>
              <a:rPr lang="zh-TW" altLang="en-US" sz="1200" b="1" baseline="0" noProof="0" dirty="0" smtClean="0">
                <a:latin typeface="+mn-lt"/>
                <a:ea typeface="PMingLiU" pitchFamily="18" charset="-120"/>
              </a:rPr>
              <a:t>注意： </a:t>
            </a:r>
            <a:r>
              <a:rPr lang="zh-TW" altLang="en-US" sz="1200" baseline="0" noProof="0" dirty="0" smtClean="0">
                <a:latin typeface="+mn-lt"/>
                <a:ea typeface="PMingLiU" pitchFamily="18" charset="-120"/>
              </a:rPr>
              <a:t>請務必確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認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最適大小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並未於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縮放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對話方塊中加以選取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在投影片上，選取點線矩形。 在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動畫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索引標籤上的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進階動畫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群組中，按一下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新增動畫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，然後在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影片路徑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下方，按一下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自訂路徑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按住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SHIFT 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鍵以使路徑符合直向、平行的線條，接著請在投影片上執行下列動作：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按一下點線矩形的中心以建立第一個動作路徑端點。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按一下在高於矩形右邊緣上方大約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½ 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英吋的地方，以建立第二個動作路徑端點。 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在投影片的左邊緣上方約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2 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英吋的地方按兩下，以建立第三且是最後一個動作路徑端點。 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在投影片上，以滑鼠右鍵按一下任意活動路徑，然後再按一下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路徑方向反向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。 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開始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與前動畫同時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選取投影片上漸層填滿的矩形。 在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動畫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索引標籤上的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進階動畫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群組中，按一下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新增效果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，然後再按一下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其他進入效果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。在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新增進入效果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對話方塊中，按一下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輕微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淡出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，然後按一下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確定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開始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與前動畫同時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群組中，於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期間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0.5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aseline="0" noProof="0" dirty="0" smtClean="0">
                <a:latin typeface="+mn-lt"/>
                <a:ea typeface="PMingLiU" pitchFamily="18" charset="-120"/>
              </a:rPr>
              <a:t>選取投影片上漸層填滿的矩形。 在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動畫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索引標籤上的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進階動畫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群組中，按一下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新增效果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，然後按一下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其他動作路徑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。 在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新增動作路徑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的對話方塊中，在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線條與曲線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下方，按一下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下移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，然後再按一下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確定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開始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與前動畫同時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群組中，於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期間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2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aseline="0" noProof="0" dirty="0" smtClean="0">
                <a:latin typeface="+mn-lt"/>
                <a:ea typeface="PMingLiU" pitchFamily="18" charset="-120"/>
              </a:rPr>
              <a:t>在投影片上，以滑鼠右鍵按一下向下移動路徑，然後按一下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路徑方向反向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在投影片上選取較小的全彩的圖片。在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動畫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進階動畫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新增效果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，然後按一下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其他進入效果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。在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新增進入效果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對話方塊中，按一下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輕微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淡出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，然後按一下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確定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開始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與前動畫同時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群組中，於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期間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2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延遲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1.5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選取投影片上的文字方塊。在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動畫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進階動畫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新增效果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，然後按一下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其他進入效果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。在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新增進入效果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對話方塊中，按一下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輕微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淡出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，然後按一下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確定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開始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與前動畫同時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群組中，於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期間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228600" indent="-228600">
              <a:buFont typeface="+mj-lt"/>
              <a:buAutoNum type="arabicPeriod"/>
            </a:pPr>
            <a:endParaRPr lang="zh-TW" altLang="en-US" sz="1200" b="0" baseline="0" noProof="0" dirty="0" smtClean="0">
              <a:latin typeface="+mn-lt"/>
              <a:ea typeface="PMingLiU" pitchFamily="18" charset="-120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243863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8584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6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73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1309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34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98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81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07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92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07171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dirty="0"/>
              <a:t>2012 年 7 月 22 日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/>
              <a:t>請於此處放置頁尾文字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5182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43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/>
              <a:t>2012 年 7 月 22 日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/>
              <a:t>請於此處放置頁尾文字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86492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783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217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6193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611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05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004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smtClean="0"/>
              <a:t>2012 年 7 月 22 日</a:t>
            </a:r>
            <a:endParaRPr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smtClean="0"/>
              <a:t>請於此處放置頁尾文字</a:t>
            </a:r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290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38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7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6912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6837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87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49899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527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869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4190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0797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0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03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57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6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02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87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2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6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按一下以編輯母片文字樣式</a:t>
            </a:r>
          </a:p>
          <a:p>
            <a:pPr lvl="1"/>
            <a:r>
              <a:rPr lang="en-US" smtClean="0"/>
              <a:t>第二層</a:t>
            </a:r>
          </a:p>
          <a:p>
            <a:pPr lvl="2"/>
            <a:r>
              <a:rPr lang="en-US" smtClean="0"/>
              <a:t>第三層</a:t>
            </a:r>
          </a:p>
          <a:p>
            <a:pPr lvl="3"/>
            <a:r>
              <a:rPr lang="en-US" smtClean="0"/>
              <a:t>第四層</a:t>
            </a:r>
          </a:p>
          <a:p>
            <a:pPr lvl="4"/>
            <a:r>
              <a:rPr 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BEC73-49AA-45BC-B16C-50B32D0D6D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2040C-D3B1-42F1-A452-9128C48DC3A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3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5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008370_pointarena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0000"/>
          </a:blip>
          <a:srcRect l="2500" t="4735" r="2500" b="9764"/>
          <a:stretch>
            <a:fillRect/>
          </a:stretch>
        </p:blipFill>
        <p:spPr>
          <a:xfrm>
            <a:off x="914400" y="1145005"/>
            <a:ext cx="7315200" cy="327259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5791200" y="0"/>
            <a:ext cx="213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ea typeface="PMingLiU" pitchFamily="18" charset="-120"/>
            </a:endParaRPr>
          </a:p>
        </p:txBody>
      </p:sp>
      <p:pic>
        <p:nvPicPr>
          <p:cNvPr id="6" name="Picture 5" descr="17008370_pointaren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791200" y="1143000"/>
            <a:ext cx="2133600" cy="327259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5638800" y="990600"/>
            <a:ext cx="2438400" cy="3657600"/>
          </a:xfrm>
          <a:prstGeom prst="rect">
            <a:avLst/>
          </a:prstGeom>
          <a:noFill/>
          <a:ln w="9525">
            <a:solidFill>
              <a:schemeClr val="bg1">
                <a:alpha val="3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ea typeface="PMingLiU" pitchFamily="18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4800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日月潭的水怪</a:t>
            </a:r>
            <a:endParaRPr lang="en-US" sz="2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82859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0261 -4.07956E-6 L 0.19479 -4.07956E-6 L 1.38889E-6 -4.07956E-6 " pathEditMode="relative" ptsTypes="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1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330" y="1196752"/>
            <a:ext cx="7773338" cy="1596177"/>
          </a:xfrm>
        </p:spPr>
        <p:txBody>
          <a:bodyPr>
            <a:normAutofit/>
          </a:bodyPr>
          <a:lstStyle/>
          <a:p>
            <a:pPr algn="l"/>
            <a:r>
              <a:rPr lang="zh-TW" altLang="zh-TW" b="1" kern="100" dirty="0">
                <a:ea typeface="華康明體W5注音字"/>
                <a:cs typeface="新細明體" panose="02020500000000000000" pitchFamily="18" charset="-120"/>
              </a:rPr>
              <a:t>找找</a:t>
            </a:r>
            <a:r>
              <a:rPr lang="zh-TW" altLang="zh-TW" b="1" kern="100" dirty="0">
                <a:ea typeface="華康明體W5注音字"/>
                <a:cs typeface="華康明體W5破音字1"/>
              </a:rPr>
              <a:t>看</a:t>
            </a:r>
            <a:r>
              <a:rPr lang="zh-TW" altLang="zh-TW" b="1" kern="100" dirty="0">
                <a:ea typeface="華康明體W5注音字"/>
                <a:cs typeface="新細明體" panose="02020500000000000000" pitchFamily="18" charset="-120"/>
              </a:rPr>
              <a:t>，在故</a:t>
            </a:r>
            <a:r>
              <a:rPr lang="zh-TW" altLang="zh-TW" b="1" kern="100" dirty="0">
                <a:ea typeface="華康明體W5注音字"/>
                <a:cs typeface="華康明體W5破音字1"/>
              </a:rPr>
              <a:t>事中</a:t>
            </a:r>
            <a:r>
              <a:rPr lang="zh-TW" altLang="zh-TW" b="1" kern="100" dirty="0">
                <a:ea typeface="華康明體W5注音字"/>
                <a:cs typeface="新細明體" panose="02020500000000000000" pitchFamily="18" charset="-120"/>
              </a:rPr>
              <a:t>你最喜歡</a:t>
            </a:r>
            <a:r>
              <a:rPr lang="zh-TW" altLang="zh-TW" b="1" kern="100" dirty="0">
                <a:ea typeface="華康明體W5注音字"/>
                <a:cs typeface="華康明體W5破音字1"/>
              </a:rPr>
              <a:t>哪</a:t>
            </a:r>
            <a:r>
              <a:rPr lang="zh-TW" altLang="zh-TW" b="1" kern="100" dirty="0">
                <a:ea typeface="華康明體W5破音字1"/>
                <a:cs typeface="華康明體W5破音字1"/>
              </a:rPr>
              <a:t>一</a:t>
            </a:r>
            <a:r>
              <a:rPr lang="zh-TW" altLang="zh-TW" b="1" kern="100" dirty="0">
                <a:ea typeface="華康明體W5注音字"/>
                <a:cs typeface="華康明體W5破音字1"/>
              </a:rPr>
              <a:t>幅畫</a:t>
            </a:r>
            <a:r>
              <a:rPr lang="zh-TW" altLang="zh-TW" b="1" kern="100" dirty="0">
                <a:ea typeface="華康明體W5注音字"/>
                <a:cs typeface="新細明體" panose="02020500000000000000" pitchFamily="18" charset="-120"/>
              </a:rPr>
              <a:t>，</a:t>
            </a:r>
            <a:r>
              <a:rPr lang="zh-TW" altLang="zh-TW" b="1" kern="100" dirty="0">
                <a:ea typeface="華康明體W5注音字"/>
                <a:cs typeface="華康明體W5破音字1"/>
              </a:rPr>
              <a:t>並說明原</a:t>
            </a:r>
            <a:r>
              <a:rPr lang="zh-TW" altLang="zh-TW" b="1" kern="100" dirty="0">
                <a:ea typeface="華康明體W5注音字"/>
                <a:cs typeface="新細明體" panose="02020500000000000000" pitchFamily="18" charset="-120"/>
              </a:rPr>
              <a:t>因。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081" y="2784640"/>
            <a:ext cx="3682303" cy="37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53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330" y="1196752"/>
            <a:ext cx="7773338" cy="1596177"/>
          </a:xfrm>
        </p:spPr>
        <p:txBody>
          <a:bodyPr>
            <a:normAutofit/>
          </a:bodyPr>
          <a:lstStyle/>
          <a:p>
            <a:pPr algn="l"/>
            <a:r>
              <a:rPr lang="zh-TW" altLang="zh-TW" b="1" kern="100" dirty="0">
                <a:ea typeface="華康明體W5注音字"/>
                <a:cs typeface="華康中黑體(P)"/>
              </a:rPr>
              <a:t>讀完這個故事後，請你想一個問題，考考你的同學。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081" y="2784640"/>
            <a:ext cx="3682303" cy="37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7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1551" y="1052736"/>
            <a:ext cx="7542889" cy="891779"/>
          </a:xfrm>
        </p:spPr>
        <p:txBody>
          <a:bodyPr>
            <a:normAutofit fontScale="90000"/>
          </a:bodyPr>
          <a:lstStyle/>
          <a:p>
            <a:pPr marL="66675" indent="-66675" algn="l"/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請你發揮聯想力，以九宮格的中心為主題按順序進行聯想，新的答案必須和上一個答案有相關。</a:t>
            </a:r>
            <a:endParaRPr lang="zh-TW" altLang="zh-TW" sz="27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九宮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052" y1="31590" x2="16052" y2="31590"/>
                        <a14:foregroundMark x1="27549" y1="31590" x2="27549" y2="31590"/>
                        <a14:foregroundMark x1="50976" y1="32680" x2="50976" y2="32680"/>
                        <a14:foregroundMark x1="66377" y1="42266" x2="66377" y2="42266"/>
                        <a14:foregroundMark x1="65944" y1="16993" x2="65944" y2="16993"/>
                        <a14:foregroundMark x1="65727" y1="13072" x2="65727" y2="13072"/>
                        <a14:foregroundMark x1="32321" y1="61002" x2="32321" y2="61002"/>
                        <a14:foregroundMark x1="16703" y1="70588" x2="16703" y2="70588"/>
                        <a14:foregroundMark x1="32755" y1="86928" x2="32755" y2="86928"/>
                        <a14:foregroundMark x1="67462" y1="89325" x2="67462" y2="89325"/>
                        <a14:foregroundMark x1="67245" y1="88453" x2="67245" y2="88453"/>
                        <a14:foregroundMark x1="67245" y1="84749" x2="67245" y2="84749"/>
                        <a14:foregroundMark x1="65944" y1="38562" x2="65944" y2="38562"/>
                        <a14:foregroundMark x1="66594" y1="32462" x2="66594" y2="32462"/>
                        <a14:foregroundMark x1="32321" y1="65795" x2="32321" y2="65795"/>
                        <a14:foregroundMark x1="32538" y1="63181" x2="32538" y2="63181"/>
                        <a14:foregroundMark x1="65944" y1="36819" x2="65944" y2="36819"/>
                        <a14:foregroundMark x1="16486" y1="34858" x2="16486" y2="34858"/>
                        <a14:foregroundMark x1="82863" y1="66667" x2="82863" y2="66667"/>
                        <a14:foregroundMark x1="83080" y1="64706" x2="83080" y2="64706"/>
                        <a14:backgroundMark x1="40998" y1="54031" x2="40998" y2="54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4904"/>
            <a:ext cx="4803992" cy="332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085564" y="3997802"/>
            <a:ext cx="129614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TW" altLang="en-US" b="1" dirty="0"/>
              <a:t>邵</a:t>
            </a:r>
            <a:r>
              <a:rPr lang="zh-TW" altLang="en-US" b="1" dirty="0" smtClean="0"/>
              <a:t>族</a:t>
            </a:r>
            <a:endParaRPr lang="zh-TW" altLang="en-US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3528661"/>
            <a:ext cx="2965137" cy="298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5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0193" y="690133"/>
            <a:ext cx="7773338" cy="1596177"/>
          </a:xfrm>
        </p:spPr>
        <p:txBody>
          <a:bodyPr>
            <a:noAutofit/>
          </a:bodyPr>
          <a:lstStyle/>
          <a:p>
            <a:pPr algn="l"/>
            <a:r>
              <a:rPr lang="zh-TW" altLang="zh-TW" sz="2800" b="1" kern="100" dirty="0">
                <a:ea typeface="華康明體W5注音字"/>
                <a:cs typeface="Times New Roman" panose="02020603050405020304" pitchFamily="18" charset="0"/>
              </a:rPr>
              <a:t>在故事中，描述水怪的外貌就像西方的美人魚一樣，有著</a:t>
            </a:r>
            <a:r>
              <a:rPr lang="zh-TW" altLang="zh-TW" sz="2800" b="1" kern="100" dirty="0">
                <a:ea typeface="華康明體W5破音字1"/>
                <a:cs typeface="Times New Roman" panose="02020603050405020304" pitchFamily="18" charset="0"/>
              </a:rPr>
              <a:t>一</a:t>
            </a:r>
            <a:r>
              <a:rPr lang="zh-TW" altLang="zh-TW" sz="2800" b="1" kern="100" dirty="0">
                <a:ea typeface="華康明體W5注音字"/>
                <a:cs typeface="Times New Roman" panose="02020603050405020304" pitchFamily="18" charset="0"/>
              </a:rPr>
              <a:t>頭發亮的長髮、炯炯有神的眼睛以及充滿智慧的腦袋。請你從故事中找出五個</a:t>
            </a:r>
            <a:r>
              <a:rPr lang="zh-TW" altLang="zh-TW" sz="2800" b="1" kern="100" dirty="0">
                <a:ea typeface="華康明體W5破音字3"/>
                <a:cs typeface="Times New Roman" panose="02020603050405020304" pitchFamily="18" charset="0"/>
              </a:rPr>
              <a:t>和</a:t>
            </a:r>
            <a:r>
              <a:rPr lang="zh-TW" altLang="zh-TW" sz="2800" b="1" kern="100" dirty="0">
                <a:ea typeface="華康明體W5注音字"/>
                <a:cs typeface="Times New Roman" panose="02020603050405020304" pitchFamily="18" charset="0"/>
              </a:rPr>
              <a:t>水怪有關的詞語填入花瓣中，並從裡面挑出一個詞語造出一個句</a:t>
            </a:r>
            <a:r>
              <a:rPr lang="zh-TW" altLang="zh-TW" sz="2800" b="1" kern="100" dirty="0">
                <a:ea typeface="華康明體W5破音字1"/>
                <a:cs typeface="Times New Roman" panose="02020603050405020304" pitchFamily="18" charset="0"/>
              </a:rPr>
              <a:t>子</a:t>
            </a:r>
            <a:r>
              <a:rPr lang="zh-TW" altLang="zh-TW" sz="2800" kern="100" dirty="0">
                <a:ea typeface="華康明體W5注音字"/>
                <a:cs typeface="Times New Roman" panose="02020603050405020304" pitchFamily="18" charset="0"/>
              </a:rPr>
              <a:t>。</a:t>
            </a:r>
            <a:endParaRPr lang="zh-TW" altLang="en-US" sz="28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3284984"/>
            <a:ext cx="3187655" cy="3208730"/>
          </a:xfrm>
          <a:prstGeom prst="rect">
            <a:avLst/>
          </a:prstGeom>
        </p:spPr>
      </p:pic>
      <p:pic>
        <p:nvPicPr>
          <p:cNvPr id="2050" name="Picture 2" descr="花水怪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82761"/>
            <a:ext cx="5379279" cy="4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193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563" y="1279921"/>
            <a:ext cx="7542889" cy="891779"/>
          </a:xfrm>
        </p:spPr>
        <p:txBody>
          <a:bodyPr/>
          <a:lstStyle/>
          <a:p>
            <a:r>
              <a:rPr lang="zh-TW" altLang="en-US" b="1" kern="100" dirty="0" smtClean="0">
                <a:ea typeface="華康明體W5破音字1"/>
                <a:cs typeface="Times New Roman" panose="02020603050405020304" pitchFamily="18" charset="0"/>
              </a:rPr>
              <a:t>造句</a:t>
            </a:r>
            <a:endParaRPr lang="zh-TW" dirty="0"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28" y="2317686"/>
            <a:ext cx="5853787" cy="255139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077072"/>
            <a:ext cx="2419905" cy="243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1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2258" y="1187262"/>
            <a:ext cx="7542889" cy="891779"/>
          </a:xfrm>
        </p:spPr>
        <p:txBody>
          <a:bodyPr>
            <a:normAutofit fontScale="90000"/>
          </a:bodyPr>
          <a:lstStyle/>
          <a:p>
            <a:pPr marL="114300" indent="-114300" algn="l">
              <a:spcBef>
                <a:spcPts val="675"/>
              </a:spcBef>
              <a:spcAft>
                <a:spcPts val="675"/>
              </a:spcAft>
            </a:pP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《對付大巨人》是賽夏族的傳說故事，請你在下列地圖中找出賽夏族的分布位置並用筆圈出來。</a:t>
            </a:r>
            <a:endParaRPr lang="zh-TW" altLang="zh-TW" sz="27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306190"/>
            <a:ext cx="5725089" cy="396523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3975218"/>
            <a:ext cx="2292703" cy="230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6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796143" y="1673113"/>
            <a:ext cx="7200902" cy="3143250"/>
          </a:xfrm>
          <a:prstGeom prst="rect">
            <a:avLst/>
          </a:prstGeom>
        </p:spPr>
        <p:txBody>
          <a:bodyPr/>
          <a:lstStyle/>
          <a:p>
            <a:r>
              <a:rPr lang="en-US" altLang="zh-TW" b="1" dirty="0"/>
              <a:t>1</a:t>
            </a:r>
            <a:r>
              <a:rPr lang="en-US" altLang="zh-TW" b="1" dirty="0" smtClean="0"/>
              <a:t>.</a:t>
            </a:r>
            <a:r>
              <a:rPr lang="zh-TW" altLang="zh-TW" b="1" kern="100" dirty="0">
                <a:ea typeface="華康明體W5注音字"/>
                <a:cs typeface="Times New Roman" panose="02020603050405020304" pitchFamily="18" charset="0"/>
              </a:rPr>
              <a:t>邵族人家中的「公媽籃」有什麼特殊意義？</a:t>
            </a:r>
            <a:endParaRPr lang="en-US" altLang="zh-TW" b="1" dirty="0" smtClean="0"/>
          </a:p>
          <a:p>
            <a:r>
              <a:rPr lang="en-US" altLang="zh-TW" b="1" dirty="0"/>
              <a:t>2</a:t>
            </a:r>
            <a:r>
              <a:rPr lang="en-US" altLang="zh-TW" b="1" dirty="0" smtClean="0"/>
              <a:t>.</a:t>
            </a:r>
            <a:r>
              <a:rPr lang="zh-TW" altLang="zh-TW" b="1" kern="100" dirty="0">
                <a:ea typeface="華康明體W5注音字"/>
                <a:cs typeface="Times New Roman" panose="02020603050405020304" pitchFamily="18" charset="0"/>
              </a:rPr>
              <a:t>邵族有哪些特殊的祭典？各在何時舉行？祭品有什麼不同之處</a:t>
            </a:r>
            <a:r>
              <a:rPr lang="zh-TW" altLang="zh-TW" b="1" kern="100" dirty="0" smtClean="0">
                <a:ea typeface="華康明體W5注音字"/>
                <a:cs typeface="Times New Roman" panose="02020603050405020304" pitchFamily="18" charset="0"/>
              </a:rPr>
              <a:t>？</a:t>
            </a:r>
            <a:endParaRPr lang="en-US" altLang="zh-TW" b="1" kern="100" dirty="0">
              <a:ea typeface="華康明體W5注音字"/>
              <a:cs typeface="Times New Roman" panose="02020603050405020304" pitchFamily="18" charset="0"/>
            </a:endParaRPr>
          </a:p>
          <a:p>
            <a:r>
              <a:rPr lang="en-US" altLang="zh-TW" b="1" kern="100" dirty="0" smtClean="0">
                <a:cs typeface="Times New Roman" panose="02020603050405020304" pitchFamily="18" charset="0"/>
              </a:rPr>
              <a:t>3.</a:t>
            </a:r>
            <a:r>
              <a:rPr lang="zh-TW" altLang="zh-TW" b="1" kern="100" dirty="0" smtClean="0">
                <a:ea typeface="華康明體W5注音字"/>
                <a:cs typeface="Times New Roman" panose="02020603050405020304" pitchFamily="18" charset="0"/>
              </a:rPr>
              <a:t>邵</a:t>
            </a:r>
            <a:r>
              <a:rPr lang="zh-TW" altLang="zh-TW" b="1" kern="100" dirty="0">
                <a:ea typeface="華康明體W5注音字"/>
                <a:cs typeface="Times New Roman" panose="02020603050405020304" pitchFamily="18" charset="0"/>
              </a:rPr>
              <a:t>族有哪些特殊的祭典？各在何時舉行？祭品有什麼不同之處</a:t>
            </a:r>
            <a:r>
              <a:rPr lang="zh-TW" altLang="zh-TW" b="1" kern="100" dirty="0" smtClean="0">
                <a:ea typeface="華康明體W5注音字"/>
                <a:cs typeface="Times New Roman" panose="02020603050405020304" pitchFamily="18" charset="0"/>
              </a:rPr>
              <a:t>？</a:t>
            </a:r>
            <a:endParaRPr lang="en-US" altLang="zh-TW" b="1" kern="100" dirty="0" smtClean="0">
              <a:ea typeface="華康明體W5注音字"/>
              <a:cs typeface="Times New Roman" panose="02020603050405020304" pitchFamily="18" charset="0"/>
            </a:endParaRPr>
          </a:p>
          <a:p>
            <a:r>
              <a:rPr lang="en-US" altLang="zh-TW" b="1" kern="100" dirty="0" smtClean="0">
                <a:cs typeface="Times New Roman" panose="02020603050405020304" pitchFamily="18" charset="0"/>
              </a:rPr>
              <a:t>4.</a:t>
            </a:r>
            <a:r>
              <a:rPr lang="zh-TW" altLang="zh-TW" b="1" kern="100" dirty="0">
                <a:ea typeface="華康明體W5注音字"/>
                <a:cs typeface="Times New Roman" panose="02020603050405020304" pitchFamily="18" charset="0"/>
              </a:rPr>
              <a:t>邵族有一項特殊樂器，請問是什麼？</a:t>
            </a:r>
            <a:endParaRPr lang="en-US" altLang="zh-TW" b="1" kern="100" dirty="0" smtClean="0">
              <a:ea typeface="華康明體W5注音字"/>
              <a:cs typeface="Times New Roman" panose="02020603050405020304" pitchFamily="18" charset="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58568" y="579164"/>
            <a:ext cx="7542889" cy="8917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lang="zh-TW">
                <a:solidFill>
                  <a:schemeClr val="tx2"/>
                </a:solidFill>
              </a:defRPr>
            </a:lvl2pPr>
            <a:lvl3pPr eaLnBrk="1" latinLnBrk="0" hangingPunct="1">
              <a:defRPr lang="zh-TW">
                <a:solidFill>
                  <a:schemeClr val="tx2"/>
                </a:solidFill>
              </a:defRPr>
            </a:lvl3pPr>
            <a:lvl4pPr eaLnBrk="1" latinLnBrk="0" hangingPunct="1">
              <a:defRPr lang="zh-TW">
                <a:solidFill>
                  <a:schemeClr val="tx2"/>
                </a:solidFill>
              </a:defRPr>
            </a:lvl4pPr>
            <a:lvl5pPr eaLnBrk="1" latinLnBrk="0" hangingPunct="1">
              <a:defRPr lang="zh-TW">
                <a:solidFill>
                  <a:schemeClr val="tx2"/>
                </a:solidFill>
              </a:defRPr>
            </a:lvl5pPr>
            <a:lvl6pPr eaLnBrk="1" latinLnBrk="0" hangingPunct="1">
              <a:defRPr lang="zh-TW">
                <a:solidFill>
                  <a:schemeClr val="tx2"/>
                </a:solidFill>
              </a:defRPr>
            </a:lvl6pPr>
            <a:lvl7pPr eaLnBrk="1" latinLnBrk="0" hangingPunct="1">
              <a:defRPr lang="zh-TW">
                <a:solidFill>
                  <a:schemeClr val="tx2"/>
                </a:solidFill>
              </a:defRPr>
            </a:lvl7pPr>
            <a:lvl8pPr eaLnBrk="1" latinLnBrk="0" hangingPunct="1">
              <a:defRPr lang="zh-TW">
                <a:solidFill>
                  <a:schemeClr val="tx2"/>
                </a:solidFill>
              </a:defRPr>
            </a:lvl8pPr>
            <a:lvl9pPr eaLnBrk="1" latinLnBrk="0" hangingPunct="1">
              <a:defRPr lang="zh-TW">
                <a:solidFill>
                  <a:schemeClr val="tx2"/>
                </a:solidFill>
              </a:defRPr>
            </a:lvl9pPr>
          </a:lstStyle>
          <a:p>
            <a:r>
              <a:rPr lang="zh-TW" altLang="en-US" sz="3000" b="1" kern="100" dirty="0">
                <a:ea typeface="華康明體W5破音字1"/>
                <a:cs typeface="Times New Roman" panose="02020603050405020304" pitchFamily="18" charset="0"/>
              </a:rPr>
              <a:t>想一想</a:t>
            </a:r>
            <a:endParaRPr lang="zh-TW" altLang="en-US" sz="3000" dirty="0"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3212976"/>
            <a:ext cx="3188484" cy="32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TW" altLang="zh-TW" b="1" kern="100" dirty="0">
                <a:ea typeface="華康明體W5注音字"/>
                <a:cs typeface="Times New Roman" panose="02020603050405020304" pitchFamily="18" charset="0"/>
              </a:rPr>
              <a:t>邵族人利用皮革、樹皮布、棉布、麻布等特殊材質製作服飾，請你仔細觀察並在學習單上</a:t>
            </a:r>
            <a:r>
              <a:rPr lang="zh-TW" altLang="zh-TW" b="1" kern="100" dirty="0">
                <a:ea typeface="華康明體W5破音字1"/>
                <a:cs typeface="Times New Roman" panose="02020603050405020304" pitchFamily="18" charset="0"/>
              </a:rPr>
              <a:t>為</a:t>
            </a:r>
            <a:r>
              <a:rPr lang="zh-TW" altLang="zh-TW" b="1" kern="100" dirty="0">
                <a:ea typeface="華康明體W5注音字"/>
                <a:cs typeface="Times New Roman" panose="02020603050405020304" pitchFamily="18" charset="0"/>
              </a:rPr>
              <a:t>自己也訂做一件邵族的服飾！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48" y="2492896"/>
            <a:ext cx="8242506" cy="38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66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175178"/>
            <a:ext cx="6458317" cy="4407367"/>
          </a:xfrm>
          <a:prstGeom prst="rect">
            <a:avLst/>
          </a:prstGeom>
        </p:spPr>
      </p:pic>
      <p:sp>
        <p:nvSpPr>
          <p:cNvPr id="4" name="橢圓形圖說文字 3"/>
          <p:cNvSpPr/>
          <p:nvPr/>
        </p:nvSpPr>
        <p:spPr>
          <a:xfrm>
            <a:off x="2915816" y="476672"/>
            <a:ext cx="3240360" cy="191453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/>
              <a:t>小朋友，謝謝你讓我們變回好朋友了 </a:t>
            </a:r>
            <a:r>
              <a:rPr lang="en-US" altLang="zh-TW" sz="2400" b="1" dirty="0" smtClean="0">
                <a:sym typeface="Wingdings" panose="05000000000000000000" pitchFamily="2" charset="2"/>
              </a:rPr>
              <a:t>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75141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4901937"/>
            <a:ext cx="9144000" cy="14843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教材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設計：台灣偏鄉教育關懷中心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教材參考：博幼社會福利基金會免費教學資源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 教材僅供公益線上學習陪伴上課使用，不做商業用途 ★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33800"/>
          <a:stretch/>
        </p:blipFill>
        <p:spPr>
          <a:xfrm>
            <a:off x="2483768" y="476672"/>
            <a:ext cx="3683783" cy="370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7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故事重組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057520" y="2031751"/>
            <a:ext cx="2485301" cy="3465512"/>
          </a:xfrm>
        </p:spPr>
        <p:txBody>
          <a:bodyPr/>
          <a:lstStyle/>
          <a:p>
            <a:r>
              <a:rPr lang="zh-TW" altLang="zh-TW" b="1" dirty="0"/>
              <a:t>請依照故事內容，排出先後順序</a:t>
            </a:r>
            <a:r>
              <a:rPr lang="zh-TW" altLang="zh-TW" b="1" dirty="0" smtClean="0"/>
              <a:t>。</a:t>
            </a:r>
            <a:endParaRPr lang="en-US" altLang="zh-TW" b="1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33800"/>
          <a:stretch/>
        </p:blipFill>
        <p:spPr>
          <a:xfrm>
            <a:off x="5004048" y="2852936"/>
            <a:ext cx="3683783" cy="370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7609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490007" y="978895"/>
            <a:ext cx="18276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/>
              <a:t>1</a:t>
            </a:r>
            <a:r>
              <a:rPr lang="en-US" altLang="zh-TW" sz="1350" dirty="0" smtClean="0"/>
              <a:t>.</a:t>
            </a:r>
            <a:r>
              <a:rPr lang="zh-TW" altLang="zh-TW" sz="1400" b="1" dirty="0"/>
              <a:t>日月潭裡住了一個脾氣溫和的水怪，他是邵族人的好朋友。</a:t>
            </a:r>
            <a:endParaRPr lang="zh-TW" altLang="zh-TW" sz="1350" dirty="0"/>
          </a:p>
        </p:txBody>
      </p:sp>
      <p:sp>
        <p:nvSpPr>
          <p:cNvPr id="4" name="文字方塊 3"/>
          <p:cNvSpPr txBox="1"/>
          <p:nvPr/>
        </p:nvSpPr>
        <p:spPr>
          <a:xfrm>
            <a:off x="3776880" y="936824"/>
            <a:ext cx="198391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/>
              <a:t>2</a:t>
            </a:r>
            <a:r>
              <a:rPr lang="en-US" altLang="zh-TW" sz="1350" dirty="0" smtClean="0"/>
              <a:t>.</a:t>
            </a:r>
            <a:r>
              <a:rPr lang="zh-TW" altLang="zh-TW" sz="1400" b="1" dirty="0"/>
              <a:t>努瑪發現竟然是水怪在破壞魚具，才使族人捕不到魚。</a:t>
            </a:r>
            <a:endParaRPr lang="zh-TW" altLang="zh-TW" sz="1400" dirty="0"/>
          </a:p>
          <a:p>
            <a:endParaRPr lang="zh-TW" altLang="zh-TW" sz="1350" dirty="0"/>
          </a:p>
          <a:p>
            <a:endParaRPr lang="zh-TW" altLang="en-US" sz="1350" dirty="0"/>
          </a:p>
        </p:txBody>
      </p:sp>
      <p:sp>
        <p:nvSpPr>
          <p:cNvPr id="5" name="文字方塊 4"/>
          <p:cNvSpPr txBox="1"/>
          <p:nvPr/>
        </p:nvSpPr>
        <p:spPr>
          <a:xfrm>
            <a:off x="6099361" y="935549"/>
            <a:ext cx="1836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 smtClean="0"/>
              <a:t>3.</a:t>
            </a:r>
            <a:r>
              <a:rPr lang="zh-TW" altLang="zh-TW" sz="1400" b="1" dirty="0" smtClean="0"/>
              <a:t>有</a:t>
            </a:r>
            <a:r>
              <a:rPr lang="zh-TW" altLang="zh-TW" sz="1400" b="1" dirty="0"/>
              <a:t>一天，因為捕不到魚蝦，邵族人決定派勇敢的努瑪到日月潭中一探究竟。</a:t>
            </a:r>
            <a:endParaRPr lang="zh-TW" altLang="zh-TW" sz="1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477398" y="3283039"/>
            <a:ext cx="1836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/>
              <a:t>4</a:t>
            </a:r>
            <a:r>
              <a:rPr lang="en-US" altLang="zh-TW" sz="1350" dirty="0" smtClean="0"/>
              <a:t>.</a:t>
            </a:r>
            <a:r>
              <a:rPr lang="zh-TW" altLang="zh-TW" sz="1400" b="1" dirty="0"/>
              <a:t>邵族人訂出了嚴格的規定，讓魚蝦得以生長，大家過著開心的生活。</a:t>
            </a:r>
            <a:endParaRPr lang="zh-TW" altLang="zh-TW" sz="1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3700078" y="3349959"/>
            <a:ext cx="1872229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/>
              <a:t>5</a:t>
            </a:r>
            <a:r>
              <a:rPr lang="en-US" altLang="zh-TW" sz="1350" dirty="0" smtClean="0"/>
              <a:t>.</a:t>
            </a:r>
            <a:r>
              <a:rPr lang="zh-TW" altLang="zh-TW" sz="1400" b="1" dirty="0"/>
              <a:t>努瑪心中充滿怒氣，於是和水怪大打一架。</a:t>
            </a:r>
            <a:endParaRPr lang="zh-TW" altLang="zh-TW" sz="1400" dirty="0"/>
          </a:p>
          <a:p>
            <a:endParaRPr lang="zh-TW" altLang="en-US" sz="135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123502" y="3248353"/>
            <a:ext cx="1953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/>
              <a:t>6</a:t>
            </a:r>
            <a:r>
              <a:rPr lang="en-US" altLang="zh-TW" sz="1350" dirty="0" smtClean="0"/>
              <a:t>.</a:t>
            </a:r>
            <a:r>
              <a:rPr lang="zh-TW" altLang="zh-TW" sz="1400" b="1" dirty="0"/>
              <a:t>水怪氣沖沖的說出原因，他希望邵族人懂得節制，才能使魚蝦生生不息。</a:t>
            </a:r>
            <a:endParaRPr lang="zh-TW" altLang="zh-TW" sz="1400" dirty="0"/>
          </a:p>
        </p:txBody>
      </p:sp>
      <p:pic>
        <p:nvPicPr>
          <p:cNvPr id="1026" name="Picture 2" descr="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87" y="1889656"/>
            <a:ext cx="18002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09" y="1908073"/>
            <a:ext cx="18002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502" y="1900139"/>
            <a:ext cx="18002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s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387" y="4298326"/>
            <a:ext cx="18002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s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081" y="4191713"/>
            <a:ext cx="18002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s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40" y="4202247"/>
            <a:ext cx="18002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89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排序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新細明體"/>
                <a:ea typeface="新細明體"/>
              </a:rPr>
              <a:t>＿</a:t>
            </a:r>
            <a:r>
              <a:rPr lang="zh-TW" altLang="en-US" dirty="0" smtClean="0">
                <a:latin typeface="新細明體"/>
              </a:rPr>
              <a:t>＿＿               ＿＿＿                ＿＿＿               ＿＿＿             </a:t>
            </a:r>
            <a:endParaRPr lang="en-US" altLang="zh-TW" dirty="0" smtClean="0">
              <a:latin typeface="新細明體"/>
            </a:endParaRPr>
          </a:p>
          <a:p>
            <a:endParaRPr lang="en-US" altLang="zh-TW" dirty="0" smtClean="0">
              <a:latin typeface="新細明體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新細明體"/>
              </a:rPr>
              <a:t>＿＿＿               ＿＿＿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5" name="向右箭號 4"/>
          <p:cNvSpPr/>
          <p:nvPr/>
        </p:nvSpPr>
        <p:spPr>
          <a:xfrm>
            <a:off x="2015692" y="2111342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6" name="向右箭號 5"/>
          <p:cNvSpPr/>
          <p:nvPr/>
        </p:nvSpPr>
        <p:spPr>
          <a:xfrm>
            <a:off x="2015692" y="3284984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7" name="向右箭號 6"/>
          <p:cNvSpPr/>
          <p:nvPr/>
        </p:nvSpPr>
        <p:spPr>
          <a:xfrm>
            <a:off x="6417794" y="2111342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8" name="向右箭號 7"/>
          <p:cNvSpPr/>
          <p:nvPr/>
        </p:nvSpPr>
        <p:spPr>
          <a:xfrm>
            <a:off x="4974332" y="2111342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9" name="向右箭號 8"/>
          <p:cNvSpPr/>
          <p:nvPr/>
        </p:nvSpPr>
        <p:spPr>
          <a:xfrm>
            <a:off x="3495012" y="2115927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622" y="2636912"/>
            <a:ext cx="3682303" cy="37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471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2924944"/>
            <a:ext cx="3682303" cy="3712786"/>
          </a:xfrm>
          <a:prstGeom prst="rect">
            <a:avLst/>
          </a:prstGeom>
        </p:spPr>
      </p:pic>
      <p:sp>
        <p:nvSpPr>
          <p:cNvPr id="3" name="圓角矩形圖說文字 2"/>
          <p:cNvSpPr/>
          <p:nvPr/>
        </p:nvSpPr>
        <p:spPr>
          <a:xfrm rot="21008745">
            <a:off x="3350810" y="1767570"/>
            <a:ext cx="2419772" cy="192602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小朋友，我們一起跟水怪當好朋友吧</a:t>
            </a:r>
            <a:r>
              <a:rPr lang="zh-TW" altLang="en-US" b="1" dirty="0"/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60128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770916"/>
            <a:ext cx="7128792" cy="1596177"/>
          </a:xfrm>
        </p:spPr>
        <p:txBody>
          <a:bodyPr/>
          <a:lstStyle/>
          <a:p>
            <a:pPr algn="l"/>
            <a:r>
              <a:rPr lang="zh-TW" altLang="zh-TW" b="1" kern="100" dirty="0">
                <a:ea typeface="華康明體W5注音字"/>
                <a:cs typeface="Times New Roman" panose="02020603050405020304" pitchFamily="18" charset="0"/>
              </a:rPr>
              <a:t>說說看</a:t>
            </a:r>
            <a:r>
              <a:rPr lang="zh-TW" altLang="zh-TW" b="1" kern="100" dirty="0">
                <a:ea typeface="華康明體W5注音字"/>
                <a:cs typeface="新細明體" panose="02020500000000000000" pitchFamily="18" charset="-120"/>
              </a:rPr>
              <a:t>，</a:t>
            </a:r>
            <a:r>
              <a:rPr lang="zh-TW" altLang="zh-TW" b="1" kern="100" dirty="0">
                <a:ea typeface="華康明體W5破音字1"/>
                <a:cs typeface="Times New Roman" panose="02020603050405020304" pitchFamily="18" charset="0"/>
              </a:rPr>
              <a:t>為</a:t>
            </a:r>
            <a:r>
              <a:rPr lang="zh-TW" altLang="zh-TW" b="1" kern="100" dirty="0">
                <a:ea typeface="華康明體W5注音字"/>
                <a:cs typeface="Times New Roman" panose="02020603050405020304" pitchFamily="18" charset="0"/>
              </a:rPr>
              <a:t>什麼</a:t>
            </a:r>
            <a:r>
              <a:rPr lang="zh-TW" altLang="zh-TW" b="1" kern="100" dirty="0">
                <a:ea typeface="華康明體W5注音字"/>
                <a:cs typeface="新細明體" panose="02020500000000000000" pitchFamily="18" charset="-120"/>
              </a:rPr>
              <a:t>水怪</a:t>
            </a:r>
            <a:r>
              <a:rPr lang="zh-TW" altLang="zh-TW" b="1" kern="100" dirty="0">
                <a:ea typeface="華康明體W5注音字"/>
                <a:cs typeface="華康明體W5破音字1"/>
              </a:rPr>
              <a:t>要破壞</a:t>
            </a:r>
            <a:r>
              <a:rPr lang="zh-TW" altLang="zh-TW" b="1" kern="100" dirty="0">
                <a:ea typeface="華康明體W5注音字"/>
                <a:cs typeface="新細明體" panose="02020500000000000000" pitchFamily="18" charset="-120"/>
              </a:rPr>
              <a:t>邵族人</a:t>
            </a:r>
            <a:r>
              <a:rPr lang="zh-TW" altLang="zh-TW" b="1" kern="100" dirty="0">
                <a:ea typeface="華康明體W5注音字"/>
                <a:cs typeface="華康明體W5破音字1"/>
              </a:rPr>
              <a:t>的</a:t>
            </a:r>
            <a:r>
              <a:rPr lang="zh-TW" altLang="zh-TW" b="1" kern="100" dirty="0">
                <a:ea typeface="華康明體W5注音字"/>
                <a:cs typeface="新細明體" panose="02020500000000000000" pitchFamily="18" charset="-120"/>
              </a:rPr>
              <a:t>魚具？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051" y="2564904"/>
            <a:ext cx="3682303" cy="37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2610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zh-TW" b="1" kern="100" dirty="0">
                <a:ea typeface="華康明體W5注音字"/>
                <a:cs typeface="新細明體" panose="02020500000000000000" pitchFamily="18" charset="-120"/>
              </a:rPr>
              <a:t>在</a:t>
            </a:r>
            <a:r>
              <a:rPr lang="zh-TW" altLang="zh-TW" b="1" kern="100" dirty="0">
                <a:ea typeface="華康明體W5注音字"/>
                <a:cs typeface="華康明體W5破音字1"/>
              </a:rPr>
              <a:t>這個</a:t>
            </a:r>
            <a:r>
              <a:rPr lang="zh-TW" altLang="zh-TW" b="1" kern="100" dirty="0">
                <a:ea typeface="華康明體W5注音字"/>
                <a:cs typeface="新細明體" panose="02020500000000000000" pitchFamily="18" charset="-120"/>
              </a:rPr>
              <a:t>故</a:t>
            </a:r>
            <a:r>
              <a:rPr lang="zh-TW" altLang="zh-TW" b="1" kern="100" dirty="0">
                <a:ea typeface="華康明體W5注音字"/>
                <a:cs typeface="華康明體W5破音字1"/>
              </a:rPr>
              <a:t>事中</a:t>
            </a:r>
            <a:r>
              <a:rPr lang="zh-TW" altLang="zh-TW" b="1" kern="100" dirty="0">
                <a:ea typeface="華康明體W5注音字"/>
                <a:cs typeface="新細明體" panose="02020500000000000000" pitchFamily="18" charset="-120"/>
              </a:rPr>
              <a:t>，你</a:t>
            </a:r>
            <a:r>
              <a:rPr lang="zh-TW" altLang="zh-TW" b="1" kern="100" dirty="0">
                <a:ea typeface="華康明體W5注音字"/>
                <a:cs typeface="華康明體W5破音字1"/>
              </a:rPr>
              <a:t>覺</a:t>
            </a:r>
            <a:r>
              <a:rPr lang="zh-TW" altLang="zh-TW" b="1" kern="100" dirty="0">
                <a:ea typeface="華康明體W5破音字1"/>
                <a:cs typeface="Times New Roman" panose="02020603050405020304" pitchFamily="18" charset="0"/>
              </a:rPr>
              <a:t>得</a:t>
            </a:r>
            <a:r>
              <a:rPr lang="zh-TW" altLang="zh-TW" b="1" kern="100" dirty="0">
                <a:ea typeface="華康明體W5注音字"/>
                <a:cs typeface="Times New Roman" panose="02020603050405020304" pitchFamily="18" charset="0"/>
              </a:rPr>
              <a:t>誰</a:t>
            </a:r>
            <a:r>
              <a:rPr lang="zh-TW" altLang="zh-TW" b="1" kern="100" dirty="0">
                <a:ea typeface="華康明體W5注音字"/>
                <a:cs typeface="新細明體" panose="02020500000000000000" pitchFamily="18" charset="-120"/>
              </a:rPr>
              <a:t>最</a:t>
            </a:r>
            <a:r>
              <a:rPr lang="zh-TW" altLang="zh-TW" b="1" kern="100" dirty="0">
                <a:ea typeface="華康明體W5注音字"/>
                <a:cs typeface="華康明體W5破音字1"/>
              </a:rPr>
              <a:t>有</a:t>
            </a:r>
            <a:r>
              <a:rPr lang="zh-TW" altLang="zh-TW" b="1" kern="100" dirty="0">
                <a:ea typeface="華康明體W5注音字"/>
                <a:cs typeface="新細明體" panose="02020500000000000000" pitchFamily="18" charset="-120"/>
              </a:rPr>
              <a:t>智慧？</a:t>
            </a:r>
            <a:r>
              <a:rPr lang="zh-TW" altLang="zh-TW" b="1" kern="100" dirty="0">
                <a:ea typeface="華康明體W5破音字1"/>
                <a:cs typeface="Times New Roman" panose="02020603050405020304" pitchFamily="18" charset="0"/>
              </a:rPr>
              <a:t>為</a:t>
            </a:r>
            <a:r>
              <a:rPr lang="zh-TW" altLang="zh-TW" b="1" kern="100" dirty="0">
                <a:ea typeface="華康明體W5注音字"/>
                <a:cs typeface="Times New Roman" panose="02020603050405020304" pitchFamily="18" charset="0"/>
              </a:rPr>
              <a:t>什麼</a:t>
            </a:r>
            <a:r>
              <a:rPr lang="zh-TW" altLang="zh-TW" b="1" kern="100" dirty="0">
                <a:ea typeface="華康明體W5注音字"/>
                <a:cs typeface="新細明體" panose="02020500000000000000" pitchFamily="18" charset="-120"/>
              </a:rPr>
              <a:t>？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708920"/>
            <a:ext cx="3682303" cy="37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19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330" y="1196752"/>
            <a:ext cx="7773338" cy="1596177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zh-TW" b="1" kern="100" dirty="0">
                <a:ea typeface="華康明體W5注音字"/>
                <a:cs typeface="新細明體" panose="02020500000000000000" pitchFamily="18" charset="-120"/>
              </a:rPr>
              <a:t>在故</a:t>
            </a:r>
            <a:r>
              <a:rPr lang="zh-TW" altLang="zh-TW" b="1" kern="100" dirty="0">
                <a:ea typeface="華康明體W5注音字"/>
                <a:cs typeface="華康明體W5破音字1"/>
              </a:rPr>
              <a:t>事中</a:t>
            </a:r>
            <a:r>
              <a:rPr lang="zh-TW" altLang="zh-TW" b="1" kern="100" dirty="0">
                <a:ea typeface="華康明體W5注音字"/>
                <a:cs typeface="新細明體" panose="02020500000000000000" pitchFamily="18" charset="-120"/>
              </a:rPr>
              <a:t>，當努瑪</a:t>
            </a:r>
            <a:r>
              <a:rPr lang="zh-TW" altLang="zh-TW" b="1" kern="100" dirty="0">
                <a:ea typeface="華康明體W5注音字"/>
                <a:cs typeface="華康明體W5破音字1"/>
              </a:rPr>
              <a:t>看見</a:t>
            </a:r>
            <a:r>
              <a:rPr lang="zh-TW" altLang="zh-TW" b="1" kern="100" dirty="0">
                <a:ea typeface="華康明體W5注音字"/>
                <a:cs typeface="新細明體" panose="02020500000000000000" pitchFamily="18" charset="-120"/>
              </a:rPr>
              <a:t>水怪</a:t>
            </a:r>
            <a:r>
              <a:rPr lang="zh-TW" altLang="zh-TW" b="1" kern="100" dirty="0">
                <a:ea typeface="華康明體W5注音字"/>
                <a:cs typeface="華康明體W5破音字1"/>
              </a:rPr>
              <a:t>正</a:t>
            </a:r>
            <a:r>
              <a:rPr lang="zh-TW" altLang="zh-TW" b="1" kern="100" dirty="0">
                <a:ea typeface="華康明體W5注音字"/>
                <a:cs typeface="新細明體" panose="02020500000000000000" pitchFamily="18" charset="-120"/>
              </a:rPr>
              <a:t>在</a:t>
            </a:r>
            <a:r>
              <a:rPr lang="zh-TW" altLang="zh-TW" b="1" kern="100" dirty="0">
                <a:ea typeface="華康明體W5注音字"/>
                <a:cs typeface="華康明體W5破音字1"/>
              </a:rPr>
              <a:t>破壞</a:t>
            </a:r>
            <a:r>
              <a:rPr lang="zh-TW" altLang="zh-TW" b="1" kern="100" dirty="0">
                <a:ea typeface="華康明體W5注音字"/>
                <a:cs typeface="新細明體" panose="02020500000000000000" pitchFamily="18" charset="-120"/>
              </a:rPr>
              <a:t>魚具，他非常的</a:t>
            </a:r>
            <a:r>
              <a:rPr lang="zh-TW" altLang="zh-TW" b="1" kern="100" dirty="0">
                <a:ea typeface="華康明體W5注音字"/>
                <a:cs typeface="華康明體W5破音字1"/>
              </a:rPr>
              <a:t>生</a:t>
            </a:r>
            <a:r>
              <a:rPr lang="zh-TW" altLang="zh-TW" b="1" kern="100" dirty="0">
                <a:ea typeface="華康明體W5注音字"/>
                <a:cs typeface="新細明體" panose="02020500000000000000" pitchFamily="18" charset="-120"/>
              </a:rPr>
              <a:t>氣，於是出手</a:t>
            </a:r>
            <a:r>
              <a:rPr lang="zh-TW" altLang="zh-TW" b="1" kern="100" dirty="0">
                <a:ea typeface="華康明體W5注音字"/>
                <a:cs typeface="華康明體W5破音字1"/>
              </a:rPr>
              <a:t>打了</a:t>
            </a:r>
            <a:r>
              <a:rPr lang="zh-TW" altLang="zh-TW" b="1" kern="100" dirty="0">
                <a:ea typeface="華康明體W5注音字"/>
                <a:cs typeface="新細明體" panose="02020500000000000000" pitchFamily="18" charset="-120"/>
              </a:rPr>
              <a:t>水怪。你</a:t>
            </a:r>
            <a:r>
              <a:rPr lang="zh-TW" altLang="zh-TW" b="1" kern="100" dirty="0">
                <a:ea typeface="華康明體W5注音字"/>
                <a:cs typeface="華康明體W5破音字1"/>
              </a:rPr>
              <a:t>覺</a:t>
            </a:r>
            <a:r>
              <a:rPr lang="zh-TW" altLang="zh-TW" b="1" kern="100" dirty="0">
                <a:ea typeface="華康明體W5注音字"/>
                <a:cs typeface="Times New Roman" panose="02020603050405020304" pitchFamily="18" charset="0"/>
              </a:rPr>
              <a:t>得打</a:t>
            </a:r>
            <a:r>
              <a:rPr lang="zh-TW" altLang="zh-TW" b="1" kern="100" dirty="0">
                <a:ea typeface="華康明體W5注音字"/>
                <a:cs typeface="新細明體" panose="02020500000000000000" pitchFamily="18" charset="-120"/>
              </a:rPr>
              <a:t>架能</a:t>
            </a:r>
            <a:r>
              <a:rPr lang="zh-TW" altLang="zh-TW" b="1" kern="100" dirty="0">
                <a:ea typeface="華康明體W5注音字"/>
                <a:cs typeface="華康明體W5破音字1"/>
              </a:rPr>
              <a:t>解</a:t>
            </a:r>
            <a:r>
              <a:rPr lang="zh-TW" altLang="zh-TW" b="1" kern="100" dirty="0">
                <a:ea typeface="華康明體W5注音字"/>
                <a:cs typeface="新細明體" panose="02020500000000000000" pitchFamily="18" charset="-120"/>
              </a:rPr>
              <a:t>決問題</a:t>
            </a:r>
            <a:r>
              <a:rPr lang="zh-TW" altLang="zh-TW" b="1" kern="100" dirty="0">
                <a:ea typeface="華康明體W5注音字"/>
                <a:cs typeface="華康明體W5破音字1"/>
              </a:rPr>
              <a:t>嗎</a:t>
            </a:r>
            <a:r>
              <a:rPr lang="zh-TW" altLang="zh-TW" b="1" kern="100" dirty="0">
                <a:ea typeface="華康明體W5注音字"/>
                <a:cs typeface="新細明體" panose="02020500000000000000" pitchFamily="18" charset="-120"/>
              </a:rPr>
              <a:t>？</a:t>
            </a:r>
            <a:r>
              <a:rPr lang="zh-TW" altLang="zh-TW" b="1" kern="100" dirty="0">
                <a:ea typeface="華康明體W5注音字"/>
                <a:cs typeface="華康明體W5破音字1"/>
              </a:rPr>
              <a:t>怎麼</a:t>
            </a:r>
            <a:r>
              <a:rPr lang="zh-TW" altLang="zh-TW" b="1" kern="100" dirty="0">
                <a:ea typeface="華康明體W5注音字"/>
                <a:cs typeface="新細明體" panose="02020500000000000000" pitchFamily="18" charset="-120"/>
              </a:rPr>
              <a:t>做</a:t>
            </a:r>
            <a:r>
              <a:rPr lang="zh-TW" altLang="zh-TW" b="1" kern="100" dirty="0">
                <a:ea typeface="華康明體W5注音字"/>
                <a:cs typeface="華康明體W5破音字1"/>
              </a:rPr>
              <a:t>會比較好</a:t>
            </a:r>
            <a:r>
              <a:rPr lang="zh-TW" altLang="zh-TW" b="1" kern="100" dirty="0">
                <a:ea typeface="華康明體W5注音字"/>
                <a:cs typeface="新細明體" panose="02020500000000000000" pitchFamily="18" charset="-120"/>
              </a:rPr>
              <a:t>？</a:t>
            </a:r>
            <a:r>
              <a:rPr lang="zh-TW" altLang="zh-TW" b="1" kern="100" dirty="0">
                <a:ea typeface="華康明體W5注音字"/>
                <a:cs typeface="華康明體W5破音字1"/>
              </a:rPr>
              <a:t>請說</a:t>
            </a:r>
            <a:r>
              <a:rPr lang="zh-TW" altLang="zh-TW" b="1" kern="100" dirty="0">
                <a:ea typeface="華康明體W5注音字"/>
                <a:cs typeface="新細明體" panose="02020500000000000000" pitchFamily="18" charset="-120"/>
              </a:rPr>
              <a:t>出你</a:t>
            </a:r>
            <a:r>
              <a:rPr lang="zh-TW" altLang="zh-TW" b="1" kern="100" dirty="0">
                <a:ea typeface="華康明體W5注音字"/>
                <a:cs typeface="Times New Roman" panose="02020603050405020304" pitchFamily="18" charset="0"/>
              </a:rPr>
              <a:t>的看法</a:t>
            </a:r>
            <a:r>
              <a:rPr lang="zh-TW" altLang="zh-TW" b="1" kern="100" dirty="0">
                <a:ea typeface="華康明體W5注音字"/>
                <a:cs typeface="新細明體" panose="02020500000000000000" pitchFamily="18" charset="-120"/>
              </a:rPr>
              <a:t>。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081" y="2784640"/>
            <a:ext cx="3682303" cy="37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96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330" y="1196752"/>
            <a:ext cx="7773338" cy="1596177"/>
          </a:xfrm>
        </p:spPr>
        <p:txBody>
          <a:bodyPr>
            <a:normAutofit/>
          </a:bodyPr>
          <a:lstStyle/>
          <a:p>
            <a:pPr algn="l"/>
            <a:r>
              <a:rPr lang="zh-TW" altLang="zh-TW" b="1" kern="100" dirty="0">
                <a:ea typeface="華康明體W5注音字"/>
                <a:cs typeface="Times New Roman" panose="02020603050405020304" pitchFamily="18" charset="0"/>
              </a:rPr>
              <a:t>如果我</a:t>
            </a:r>
            <a:r>
              <a:rPr lang="zh-TW" altLang="zh-TW" b="1" kern="100" dirty="0">
                <a:ea typeface="華康明體W5破音字1"/>
                <a:cs typeface="Times New Roman" panose="02020603050405020304" pitchFamily="18" charset="0"/>
              </a:rPr>
              <a:t>們</a:t>
            </a:r>
            <a:r>
              <a:rPr lang="zh-TW" altLang="zh-TW" b="1" kern="100" dirty="0">
                <a:ea typeface="華康明體W5注音字"/>
                <a:cs typeface="Times New Roman" panose="02020603050405020304" pitchFamily="18" charset="0"/>
              </a:rPr>
              <a:t>人類不斷的破壞大自然，可能會發生什麼事？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081" y="2784640"/>
            <a:ext cx="3682303" cy="37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74358"/>
      </p:ext>
    </p:extLst>
  </p:cSld>
  <p:clrMapOvr>
    <a:masterClrMapping/>
  </p:clrMapOvr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rberg_PictureFadesIn_TP10188139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小水滴">
  <a:themeElements>
    <a:clrScheme name="小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72ECA97-3E68-421D-9EF2-F255CD8DFD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61</TotalTime>
  <Words>1493</Words>
  <Application>Microsoft Office PowerPoint</Application>
  <PresentationFormat>如螢幕大小 (4:3)</PresentationFormat>
  <Paragraphs>131</Paragraphs>
  <Slides>19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19</vt:i4>
      </vt:variant>
    </vt:vector>
  </HeadingPairs>
  <TitlesOfParts>
    <vt:vector size="36" baseType="lpstr">
      <vt:lpstr>華康中黑體(P)</vt:lpstr>
      <vt:lpstr>華康明體W5注音字</vt:lpstr>
      <vt:lpstr>華康明體W5破音字1</vt:lpstr>
      <vt:lpstr>華康明體W5破音字3</vt:lpstr>
      <vt:lpstr>微軟正黑體</vt:lpstr>
      <vt:lpstr>微軟正黑體</vt:lpstr>
      <vt:lpstr>PMingLiU</vt:lpstr>
      <vt:lpstr>PMingLiU</vt:lpstr>
      <vt:lpstr>標楷體</vt:lpstr>
      <vt:lpstr>Arial</vt:lpstr>
      <vt:lpstr>Calibri</vt:lpstr>
      <vt:lpstr>Times New Roman</vt:lpstr>
      <vt:lpstr>Tw Cen MT</vt:lpstr>
      <vt:lpstr>Wingdings</vt:lpstr>
      <vt:lpstr>小水滴</vt:lpstr>
      <vt:lpstr>Terberg_PictureFadesIn_TP101881397</vt:lpstr>
      <vt:lpstr>1_小水滴</vt:lpstr>
      <vt:lpstr>PowerPoint 簡報</vt:lpstr>
      <vt:lpstr>故事重組</vt:lpstr>
      <vt:lpstr>PowerPoint 簡報</vt:lpstr>
      <vt:lpstr>排序</vt:lpstr>
      <vt:lpstr>PowerPoint 簡報</vt:lpstr>
      <vt:lpstr>說說看，為什麼水怪要破壞邵族人的魚具？</vt:lpstr>
      <vt:lpstr>在這個故事中，你覺得誰最有智慧？為什麼？</vt:lpstr>
      <vt:lpstr>在故事中，當努瑪看見水怪正在破壞魚具，他非常的生氣，於是出手打了水怪。你覺得打架能解決問題嗎？怎麼做會比較好？請說出你的看法。</vt:lpstr>
      <vt:lpstr>如果我們人類不斷的破壞大自然，可能會發生什麼事？</vt:lpstr>
      <vt:lpstr>找找看，在故事中你最喜歡哪一幅畫，並說明原因。</vt:lpstr>
      <vt:lpstr>讀完這個故事後，請你想一個問題，考考你的同學。</vt:lpstr>
      <vt:lpstr>請你發揮聯想力，以九宮格的中心為主題按順序進行聯想，新的答案必須和上一個答案有相關。</vt:lpstr>
      <vt:lpstr>在故事中，描述水怪的外貌就像西方的美人魚一樣，有著一頭發亮的長髮、炯炯有神的眼睛以及充滿智慧的腦袋。請你從故事中找出五個和水怪有關的詞語填入花瓣中，並從裡面挑出一個詞語造出一個句子。</vt:lpstr>
      <vt:lpstr>造句</vt:lpstr>
      <vt:lpstr>《對付大巨人》是賽夏族的傳說故事，請你在下列地圖中找出賽夏族的分布位置並用筆圈出來。</vt:lpstr>
      <vt:lpstr>PowerPoint 簡報</vt:lpstr>
      <vt:lpstr>邵族人利用皮革、樹皮布、棉布、麻布等特殊材質製作服飾，請你仔細觀察並在學習單上為自己也訂做一件邵族的服飾！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Kuang Kuang</dc:creator>
  <cp:keywords/>
  <cp:lastModifiedBy>王雅芳</cp:lastModifiedBy>
  <cp:revision>12</cp:revision>
  <dcterms:created xsi:type="dcterms:W3CDTF">2015-03-11T13:13:15Z</dcterms:created>
  <dcterms:modified xsi:type="dcterms:W3CDTF">2015-03-13T12:43:25Z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TC018814269991</vt:lpwstr>
  </property>
</Properties>
</file>