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33"/>
    <a:srgbClr val="FF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60"/>
  </p:normalViewPr>
  <p:slideViewPr>
    <p:cSldViewPr snapToGrid="0">
      <p:cViewPr>
        <p:scale>
          <a:sx n="70" d="100"/>
          <a:sy n="70" d="100"/>
        </p:scale>
        <p:origin x="-73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2DA0-DE2D-48D3-8E5F-D810795D2A06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6B54-46A5-4D70-B0C6-CD7F08607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8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1957214"/>
            <a:ext cx="9068587" cy="121061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8" y="128300"/>
            <a:ext cx="1945178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肅穆懺悔 請求上帝原諒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4931" y="1463723"/>
            <a:ext cx="10871200" cy="3040039"/>
          </a:xfrm>
        </p:spPr>
        <p:txBody>
          <a:bodyPr/>
          <a:lstStyle/>
          <a:p>
            <a:r>
              <a:rPr lang="zh-TW" altLang="en-US" dirty="0"/>
              <a:t>新年的正式開端是由會堂中的拉比吹出羊號角聲響開始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跟隨著新年而來的是十日懺悔期，以及提斯利月</a:t>
            </a:r>
            <a:r>
              <a:rPr lang="en-US" altLang="zh-TW" dirty="0"/>
              <a:t>10</a:t>
            </a:r>
            <a:r>
              <a:rPr lang="zh-TW" altLang="en-US" dirty="0"/>
              <a:t>日的贖罪日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歲首</a:t>
            </a:r>
            <a:r>
              <a:rPr lang="zh-TW" altLang="en-US" dirty="0"/>
              <a:t>節是除了代表一年之始，另一就是隱含「懺悔、審判、禱告來年豐收」的意思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以色列</a:t>
            </a:r>
            <a:r>
              <a:rPr lang="zh-TW" altLang="en-US" dirty="0"/>
              <a:t>的猶太新年以靜肅氛圍展現宗教上的救贖意義，是一個莊嚴而又充滿希望的節日。</a:t>
            </a:r>
            <a:endParaRPr lang="zh-TW" altLang="en-US" dirty="0"/>
          </a:p>
        </p:txBody>
      </p:sp>
      <p:pic>
        <p:nvPicPr>
          <p:cNvPr id="1026" name="Picture 2" descr="http://www.mwr.org.tw/UpFiles/_HTMLEditorFiles/%E9%A4%A8%E8%97%8F%E5%8F%AF%E7%94%A8%E5%9C%96%E5%83%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24580" r="7238" b="22781"/>
          <a:stretch/>
        </p:blipFill>
        <p:spPr bwMode="auto">
          <a:xfrm>
            <a:off x="6182436" y="4277990"/>
            <a:ext cx="5513695" cy="23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0" y="4594896"/>
            <a:ext cx="2110738" cy="2180901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7" y="4609275"/>
            <a:ext cx="2607704" cy="2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全家團聚靜默思考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13899" y="1600199"/>
            <a:ext cx="11709779" cy="5100851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猶太人會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全家團聚，享用特別的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食物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：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像是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麵包沾蜂蜜來吃，或是其他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甜食，祈求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來年是甜蜜幸福的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。</a:t>
            </a:r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不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吃豬肉的猶太人，也會在新年大餐裡擺上魚頭，取其當首不當尾的吉祥意思，另一方面也取魚為智慧象徵，暗示吃了以後來年才會更長知識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。</a:t>
            </a:r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另外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該準備的水果是石榴，猶太人藉石榴的多籽，來隱喻來年自身能做出如籽般多的功德、以提升自己價值。</a:t>
            </a:r>
            <a:endParaRPr lang="zh-TW" altLang="en-US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猶太新年好食光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1" y="1748644"/>
            <a:ext cx="5577447" cy="3650692"/>
          </a:xfr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39" y="375397"/>
            <a:ext cx="4100591" cy="341194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696807" y="1558147"/>
            <a:ext cx="155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石榴</a:t>
            </a:r>
            <a:endParaRPr lang="zh-TW" altLang="en-US" sz="28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7" y="3643954"/>
            <a:ext cx="4768230" cy="3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2472" y="1713763"/>
            <a:ext cx="1021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1.</a:t>
            </a:r>
            <a:br>
              <a:rPr lang="en-US" altLang="zh-TW" dirty="0" smtClean="0"/>
            </a:br>
            <a:r>
              <a:rPr lang="en-US" altLang="zh-TW" dirty="0" smtClean="0"/>
              <a:t>http</a:t>
            </a:r>
            <a:r>
              <a:rPr lang="en-US" altLang="zh-TW" dirty="0"/>
              <a:t>://www.mwr.org.tw/content/community/culture_window_content.aspx?sid=37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9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2047744"/>
            <a:ext cx="9068587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24" y="158365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73414" y="1631306"/>
            <a:ext cx="9580455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69" y="18301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猜猜這是哪個宗教？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02364" y="1788179"/>
            <a:ext cx="137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勘亭流" panose="03000809000000000000" pitchFamily="65" charset="-120"/>
                <a:ea typeface="華康勘亭流" panose="03000809000000000000" pitchFamily="65" charset="-120"/>
              </a:rPr>
              <a:t>提示一</a:t>
            </a:r>
            <a:endParaRPr lang="zh-TW" altLang="en-US" sz="2800" dirty="0">
              <a:latin typeface="華康勘亭流" panose="03000809000000000000" pitchFamily="65" charset="-120"/>
              <a:ea typeface="華康勘亭流" panose="030008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80589" y="1615036"/>
            <a:ext cx="137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勘亭流" panose="03000809000000000000" pitchFamily="65" charset="-120"/>
                <a:ea typeface="華康勘亭流" panose="03000809000000000000" pitchFamily="65" charset="-120"/>
              </a:rPr>
              <a:t>提示二</a:t>
            </a:r>
            <a:endParaRPr lang="zh-TW" altLang="en-US" sz="2800" dirty="0">
              <a:latin typeface="華康勘亭流" panose="03000809000000000000" pitchFamily="65" charset="-120"/>
              <a:ea typeface="華康勘亭流" panose="030008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9" y="2049789"/>
            <a:ext cx="3548890" cy="409278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01475" y="2444820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這是他們的獨特標誌唷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45" y="1638199"/>
            <a:ext cx="6285273" cy="512189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54338" y="3726847"/>
            <a:ext cx="31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他們每年必經的行程 </a:t>
            </a:r>
            <a:r>
              <a:rPr lang="en-US" altLang="zh-TW" dirty="0" smtClean="0"/>
              <a:t>:D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391476" y="2629486"/>
            <a:ext cx="9584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勘亭流" panose="03000809000000000000" pitchFamily="65" charset="-120"/>
                <a:ea typeface="華康勘亭流" panose="03000809000000000000" pitchFamily="65" charset="-120"/>
              </a:rPr>
              <a:t>還 沒 猜 到 嗎 ？</a:t>
            </a:r>
            <a:endParaRPr lang="zh-TW" altLang="en-US" sz="9600" dirty="0">
              <a:solidFill>
                <a:srgbClr val="FF0000"/>
              </a:solidFill>
              <a:latin typeface="華康勘亭流" panose="03000809000000000000" pitchFamily="65" charset="-120"/>
              <a:ea typeface="華康勘亭流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2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7" grpId="1"/>
      <p:bldP spid="9" grpId="0"/>
      <p:bldP spid="10" grpId="0"/>
      <p:bldP spid="10" grpId="1"/>
      <p:bldP spid="1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324100"/>
            <a:ext cx="10401299" cy="2578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zh-TW" altLang="en-US" sz="66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我 猜 你 一 定 還 不 知 道 啦 </a:t>
            </a:r>
            <a:r>
              <a:rPr lang="en-US" altLang="zh-TW" sz="66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0100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答案是</a:t>
            </a:r>
            <a:r>
              <a:rPr lang="en-US" altLang="zh-TW" dirty="0" smtClean="0"/>
              <a:t>……..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00752" y="2306469"/>
            <a:ext cx="5165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勘亭流" panose="03000809000000000000" pitchFamily="65" charset="-120"/>
                <a:ea typeface="華康勘亭流" panose="03000809000000000000" pitchFamily="65" charset="-120"/>
              </a:rPr>
              <a:t>猶 太 教</a:t>
            </a:r>
            <a:endParaRPr lang="zh-TW" altLang="en-US" sz="9600" dirty="0">
              <a:solidFill>
                <a:srgbClr val="FF0000"/>
              </a:solidFill>
              <a:latin typeface="華康勘亭流" panose="03000809000000000000" pitchFamily="65" charset="-120"/>
              <a:ea typeface="華康勘亭流" panose="030008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52" y="1861910"/>
            <a:ext cx="5277212" cy="44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9" y="123691"/>
            <a:ext cx="6092290" cy="4461958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6"/>
          <a:stretch/>
        </p:blipFill>
        <p:spPr>
          <a:xfrm>
            <a:off x="6449336" y="2497540"/>
            <a:ext cx="5593350" cy="4268044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9" y="4672536"/>
            <a:ext cx="2987902" cy="2093048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"/>
          <a:stretch/>
        </p:blipFill>
        <p:spPr>
          <a:xfrm>
            <a:off x="3302757" y="4672537"/>
            <a:ext cx="2932942" cy="20930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60953" y="894696"/>
            <a:ext cx="6170116" cy="29199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 smtClean="0">
                <a:ln/>
                <a:solidFill>
                  <a:schemeClr val="accent3"/>
                </a:solidFill>
                <a:effectLst/>
              </a:rPr>
              <a:t>猶 太 教 新 年</a:t>
            </a:r>
            <a:endParaRPr lang="zh-TW" alt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猶太教新年由來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3" y="1600199"/>
            <a:ext cx="11015745" cy="4855191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猶太教的新年稱為「歲首節」，是猶太曆提斯利月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(Tishri)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的第一天，猶太紀元起於上帝的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創世。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因此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今年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2013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年已經是猶太曆的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5773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年，而新年的日期大部份落在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9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~10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月之間，雖然猶太教新年並不是在西洋曆的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月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過節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的意義也有著對過去的回顧與對新的一年的期待與展望。</a:t>
            </a:r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猶太新年的傳統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36476" y="1600200"/>
            <a:ext cx="11987284" cy="449580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猶太教的新年總共有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11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天，從猶太曆的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7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月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日開始到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11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日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約</a:t>
            </a:r>
            <a:r>
              <a:rPr lang="en-US" altLang="zh-TW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9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月</a:t>
            </a:r>
            <a:r>
              <a:rPr lang="en-US" altLang="zh-TW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  <a:endParaRPr lang="en-US" altLang="zh-TW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新年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的前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10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日被稱為懺悔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十日</a:t>
            </a:r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這</a:t>
            </a:r>
            <a:r>
              <a:rPr lang="en-US" altLang="zh-TW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10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天，猶太人登門拜訪自己周圍的人，請求他們原諒自己在過去一年中可能犯下的冒犯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行為</a:t>
            </a:r>
            <a:endParaRPr lang="en-US" altLang="zh-TW" sz="3200" dirty="0" smtClean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家人</a:t>
            </a:r>
            <a:r>
              <a:rPr lang="zh-TW" altLang="en-US" sz="3200" dirty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聚在一起，也會相互請求寬恕，並且到已故親人的墓前</a:t>
            </a:r>
            <a:r>
              <a:rPr lang="zh-TW" altLang="en-US" sz="32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哀悼</a:t>
            </a:r>
            <a:endParaRPr lang="zh-TW" altLang="en-US" sz="32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9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608</TotalTime>
  <Words>486</Words>
  <Application>Microsoft Office PowerPoint</Application>
  <PresentationFormat>自訂</PresentationFormat>
  <Paragraphs>48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中庸</vt:lpstr>
      <vt:lpstr>105年教育部數位學伴計畫</vt:lpstr>
      <vt:lpstr>中華電信暨基金會《好厝邊》社區網路課輔計畫</vt:lpstr>
      <vt:lpstr>元大、輔大夢想起飛 公益合作案</vt:lpstr>
      <vt:lpstr>猜猜這是哪個宗教？</vt:lpstr>
      <vt:lpstr>PowerPoint 簡報</vt:lpstr>
      <vt:lpstr>答案是……..</vt:lpstr>
      <vt:lpstr>PowerPoint 簡報</vt:lpstr>
      <vt:lpstr>猶太教新年由來</vt:lpstr>
      <vt:lpstr>猶太新年的傳統</vt:lpstr>
      <vt:lpstr>肅穆懺悔 請求上帝原諒</vt:lpstr>
      <vt:lpstr>全家團聚靜默思考</vt:lpstr>
      <vt:lpstr>猶太新年好食光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me</dc:title>
  <dc:creator>Amy Tsao</dc:creator>
  <cp:lastModifiedBy>admin</cp:lastModifiedBy>
  <cp:revision>71</cp:revision>
  <dcterms:created xsi:type="dcterms:W3CDTF">2015-09-08T06:45:58Z</dcterms:created>
  <dcterms:modified xsi:type="dcterms:W3CDTF">2016-05-30T09:30:25Z</dcterms:modified>
</cp:coreProperties>
</file>