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5"/>
  </p:notes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1" r:id="rId12"/>
    <p:sldId id="293" r:id="rId13"/>
    <p:sldId id="29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B9B"/>
    <a:srgbClr val="996633"/>
    <a:srgbClr val="FF99CC"/>
    <a:srgbClr val="FF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A2DA0-DE2D-48D3-8E5F-D810795D2A06}" type="datetimeFigureOut">
              <a:rPr lang="zh-TW" altLang="en-US" smtClean="0"/>
              <a:pPr/>
              <a:t>2016/5/25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86B54-46A5-4D70-B0C6-CD7F086076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488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矩形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10.tmp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tmp"/><Relationship Id="rId7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14.png"/><Relationship Id="rId9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564361" y="1957214"/>
            <a:ext cx="9068587" cy="1210615"/>
          </a:xfrm>
        </p:spPr>
        <p:txBody>
          <a:bodyPr>
            <a:normAutofit/>
          </a:bodyPr>
          <a:lstStyle/>
          <a:p>
            <a:r>
              <a:rPr lang="en-US" altLang="zh-TW" sz="6000" dirty="0" smtClean="0"/>
              <a:t>105</a:t>
            </a:r>
            <a:r>
              <a:rPr lang="zh-TW" altLang="en-US" sz="6000" dirty="0" smtClean="0"/>
              <a:t>年教育部數位學伴計畫</a:t>
            </a:r>
            <a:endParaRPr lang="zh-TW" altLang="en-US" sz="60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562100" y="3258360"/>
            <a:ext cx="9070848" cy="2382591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/>
              <a:t>大學伴</a:t>
            </a:r>
            <a:r>
              <a:rPr lang="en-US" altLang="zh-TW" sz="2800" dirty="0" smtClean="0"/>
              <a:t>:</a:t>
            </a:r>
          </a:p>
          <a:p>
            <a:pPr algn="ctr"/>
            <a:r>
              <a:rPr lang="zh-TW" altLang="en-US" sz="2800" dirty="0" smtClean="0"/>
              <a:t>小學伴</a:t>
            </a:r>
            <a:r>
              <a:rPr lang="en-US" altLang="zh-TW" sz="2800" dirty="0" smtClean="0"/>
              <a:t>:</a:t>
            </a:r>
            <a:endParaRPr lang="zh-TW" altLang="en-US" sz="2800" dirty="0"/>
          </a:p>
        </p:txBody>
      </p:sp>
      <p:pic>
        <p:nvPicPr>
          <p:cNvPr id="7" name="圖片 6" descr="etu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208" y="128300"/>
            <a:ext cx="1945178" cy="1945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7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七夕傳統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七夕節最普遍的習俗就是「乞巧」</a:t>
            </a:r>
            <a:r>
              <a:rPr lang="zh-TW" altLang="en-US" dirty="0" smtClean="0"/>
              <a:t>活動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未婚</a:t>
            </a:r>
            <a:r>
              <a:rPr lang="zh-TW" altLang="en-US" dirty="0"/>
              <a:t>少女祈求牛郎織女保佑嫁個如意</a:t>
            </a:r>
            <a:r>
              <a:rPr lang="zh-TW" altLang="en-US" dirty="0" smtClean="0"/>
              <a:t>郎君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已婚</a:t>
            </a:r>
            <a:r>
              <a:rPr lang="zh-TW" altLang="en-US" dirty="0"/>
              <a:t>少婦祈求早生貴子，中年婦女則祈求家庭</a:t>
            </a:r>
            <a:r>
              <a:rPr lang="zh-TW" altLang="en-US" dirty="0" smtClean="0"/>
              <a:t>平安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婦女</a:t>
            </a:r>
            <a:r>
              <a:rPr lang="zh-TW" altLang="en-US" dirty="0"/>
              <a:t>們在七月初七夜晚設下香案，擺上水果、花粉，針線祝織女星，進行的各種乞巧活動。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69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和七夕相關的詩 </a:t>
            </a:r>
            <a:r>
              <a:rPr lang="en-US" altLang="zh-TW" dirty="0" smtClean="0"/>
              <a:t>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r>
              <a:rPr lang="zh-TW" altLang="en-US" dirty="0" smtClean="0"/>
              <a:t>銀</a:t>
            </a:r>
            <a:r>
              <a:rPr lang="zh-TW" altLang="en-US" dirty="0"/>
              <a:t>燭秋光冷畫屏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marL="0" indent="0" algn="ctr">
              <a:buNone/>
            </a:pPr>
            <a:r>
              <a:rPr lang="zh-TW" altLang="en-US" dirty="0" smtClean="0"/>
              <a:t>輕</a:t>
            </a:r>
            <a:r>
              <a:rPr lang="zh-TW" altLang="en-US" dirty="0"/>
              <a:t>羅小扇撲流螢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pPr marL="0" indent="0" algn="ctr">
              <a:buNone/>
            </a:pPr>
            <a:r>
              <a:rPr lang="zh-TW" altLang="en-US" dirty="0" smtClean="0"/>
              <a:t>天</a:t>
            </a:r>
            <a:r>
              <a:rPr lang="zh-TW" altLang="en-US" dirty="0"/>
              <a:t>階夜色涼如水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marL="0" indent="0" algn="ctr">
              <a:buNone/>
            </a:pPr>
            <a:r>
              <a:rPr lang="zh-TW" altLang="en-US" dirty="0" smtClean="0"/>
              <a:t>坐</a:t>
            </a:r>
            <a:r>
              <a:rPr lang="zh-TW" altLang="en-US" dirty="0"/>
              <a:t>看牽牛織女星。</a:t>
            </a:r>
            <a:br>
              <a:rPr lang="zh-TW" altLang="en-US" dirty="0"/>
            </a:br>
            <a:r>
              <a:rPr lang="zh-TW" altLang="en-US" dirty="0" smtClean="0"/>
              <a:t>                                               </a:t>
            </a:r>
            <a:endParaRPr lang="en-US" altLang="zh-TW" dirty="0" smtClean="0"/>
          </a:p>
          <a:p>
            <a:pPr marL="0" indent="0" algn="ctr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                                杜牧．秋夕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6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和七夕相關的</a:t>
            </a:r>
            <a:r>
              <a:rPr lang="zh-TW" altLang="en-US" smtClean="0"/>
              <a:t>詩 </a:t>
            </a:r>
            <a:r>
              <a:rPr lang="en-US" altLang="zh-TW" smtClean="0"/>
              <a:t>II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r>
              <a:rPr lang="zh-TW" altLang="en-US" dirty="0" smtClean="0"/>
              <a:t>纖</a:t>
            </a:r>
            <a:r>
              <a:rPr lang="zh-TW" altLang="en-US" dirty="0"/>
              <a:t>雲弄巧，飛星傳恨，銀漢迢迢暗度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 algn="ctr">
              <a:buNone/>
            </a:pPr>
            <a:r>
              <a:rPr lang="zh-TW" altLang="en-US" dirty="0" smtClean="0"/>
              <a:t>金</a:t>
            </a:r>
            <a:r>
              <a:rPr lang="zh-TW" altLang="en-US" dirty="0"/>
              <a:t>風玉露一相逢，便勝卻人間無數。</a:t>
            </a:r>
          </a:p>
          <a:p>
            <a:pPr marL="0" indent="0" algn="ctr">
              <a:buNone/>
            </a:pPr>
            <a:r>
              <a:rPr lang="zh-TW" altLang="en-US" dirty="0"/>
              <a:t>柔情似水，佳期如夢，忍顧鵲橋歸路</a:t>
            </a:r>
            <a:r>
              <a:rPr lang="zh-TW" altLang="en-US" dirty="0" smtClean="0"/>
              <a:t>！</a:t>
            </a:r>
            <a:endParaRPr lang="en-US" altLang="zh-TW" dirty="0" smtClean="0"/>
          </a:p>
          <a:p>
            <a:pPr marL="0" indent="0" algn="ctr">
              <a:buNone/>
            </a:pPr>
            <a:r>
              <a:rPr lang="zh-TW" altLang="en-US" dirty="0" smtClean="0"/>
              <a:t>兩</a:t>
            </a:r>
            <a:r>
              <a:rPr lang="zh-TW" altLang="en-US" dirty="0"/>
              <a:t>情若是久長時，又豈在朝朝暮暮</a:t>
            </a:r>
            <a:r>
              <a:rPr lang="zh-TW" altLang="en-US" dirty="0" smtClean="0"/>
              <a:t>？</a:t>
            </a:r>
            <a:endParaRPr lang="zh-TW" altLang="en-US" dirty="0"/>
          </a:p>
          <a:p>
            <a:pPr marL="0" indent="0" algn="ctr">
              <a:buNone/>
            </a:pPr>
            <a:r>
              <a:rPr lang="zh-TW" altLang="en-US" dirty="0" smtClean="0"/>
              <a:t>                                                                                 秦</a:t>
            </a:r>
            <a:r>
              <a:rPr lang="zh-TW" altLang="en-US" dirty="0"/>
              <a:t>觀</a:t>
            </a:r>
            <a:r>
              <a:rPr lang="en-US" altLang="zh-TW" dirty="0"/>
              <a:t>‧</a:t>
            </a:r>
            <a:r>
              <a:rPr lang="zh-TW" altLang="en-US" dirty="0"/>
              <a:t>鵲橋仙</a:t>
            </a: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57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參考資料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97928" y="1879558"/>
            <a:ext cx="42362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1.</a:t>
            </a:r>
          </a:p>
          <a:p>
            <a:r>
              <a:rPr lang="en-US" altLang="zh-TW" dirty="0" smtClean="0"/>
              <a:t>http</a:t>
            </a:r>
            <a:r>
              <a:rPr lang="en-US" altLang="zh-TW" dirty="0"/>
              <a:t>://big5.china.com.cn/ch-jieri/qixi/2.htm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65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564361" y="2047744"/>
            <a:ext cx="9068587" cy="121061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000" dirty="0" smtClean="0"/>
              <a:t>中華電信暨基金會</a:t>
            </a:r>
            <a:r>
              <a:rPr lang="en-US" altLang="zh-TW" sz="6000" dirty="0" smtClean="0"/>
              <a:t>《</a:t>
            </a:r>
            <a:r>
              <a:rPr lang="zh-TW" altLang="en-US" sz="6000" dirty="0" smtClean="0"/>
              <a:t>好厝邊</a:t>
            </a:r>
            <a:r>
              <a:rPr lang="en-US" altLang="zh-TW" sz="6000" dirty="0" smtClean="0"/>
              <a:t>》</a:t>
            </a:r>
            <a:r>
              <a:rPr lang="zh-TW" altLang="en-US" sz="6000" dirty="0" smtClean="0"/>
              <a:t>社區網路課輔計畫</a:t>
            </a:r>
            <a:endParaRPr lang="zh-TW" altLang="en-US" sz="60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562100" y="3258360"/>
            <a:ext cx="9070848" cy="2382591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/>
              <a:t>大學伴</a:t>
            </a:r>
            <a:r>
              <a:rPr lang="en-US" altLang="zh-TW" sz="2800" dirty="0" smtClean="0"/>
              <a:t>:</a:t>
            </a:r>
          </a:p>
          <a:p>
            <a:pPr algn="ctr"/>
            <a:r>
              <a:rPr lang="zh-TW" altLang="en-US" sz="2800" dirty="0" smtClean="0"/>
              <a:t>小學伴</a:t>
            </a:r>
            <a:r>
              <a:rPr lang="en-US" altLang="zh-TW" sz="2800" dirty="0" smtClean="0"/>
              <a:t>:</a:t>
            </a:r>
            <a:endParaRPr lang="zh-TW" altLang="en-US" sz="2800" dirty="0" smtClean="0"/>
          </a:p>
          <a:p>
            <a:endParaRPr lang="zh-TW" altLang="en-US" sz="2800" dirty="0"/>
          </a:p>
        </p:txBody>
      </p:sp>
      <p:pic>
        <p:nvPicPr>
          <p:cNvPr id="7" name="圖片 6" descr="C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524" y="158365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7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573414" y="1631306"/>
            <a:ext cx="9580455" cy="1664178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 smtClean="0"/>
              <a:t>元大、輔大夢想起飛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en-US" sz="5400" dirty="0" smtClean="0"/>
              <a:t>公益合作案</a:t>
            </a:r>
            <a:endParaRPr lang="zh-TW" altLang="en-US" sz="54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562100" y="3258360"/>
            <a:ext cx="9070848" cy="2382591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/>
              <a:t>大學伴</a:t>
            </a:r>
            <a:r>
              <a:rPr lang="en-US" altLang="zh-TW" sz="2800" dirty="0" smtClean="0"/>
              <a:t>:</a:t>
            </a:r>
          </a:p>
          <a:p>
            <a:pPr algn="ctr"/>
            <a:r>
              <a:rPr lang="zh-TW" altLang="en-US" sz="2800" dirty="0" smtClean="0"/>
              <a:t>小學伴</a:t>
            </a:r>
            <a:r>
              <a:rPr lang="en-US" altLang="zh-TW" sz="2800" dirty="0" smtClean="0"/>
              <a:t>:</a:t>
            </a:r>
            <a:endParaRPr lang="zh-TW" altLang="en-US" sz="2800" dirty="0"/>
          </a:p>
        </p:txBody>
      </p:sp>
      <p:pic>
        <p:nvPicPr>
          <p:cNvPr id="7" name="圖片 6" descr="yun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069" y="183017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中國情侶知多少？</a:t>
            </a:r>
            <a:endParaRPr lang="zh-TW" altLang="en-US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52" l="0" r="96992">
                        <a14:foregroundMark x1="16541" y1="78924" x2="16541" y2="78924"/>
                        <a14:foregroundMark x1="8271" y1="83857" x2="8271" y2="83857"/>
                        <a14:foregroundMark x1="24436" y1="83857" x2="24436" y2="83857"/>
                        <a14:foregroundMark x1="18045" y1="91928" x2="18045" y2="91928"/>
                        <a14:foregroundMark x1="51128" y1="93722" x2="51128" y2="93722"/>
                        <a14:foregroundMark x1="28571" y1="95067" x2="28571" y2="95067"/>
                        <a14:foregroundMark x1="66917" y1="75785" x2="66917" y2="75785"/>
                        <a14:foregroundMark x1="60902" y1="75785" x2="60902" y2="75785"/>
                        <a14:foregroundMark x1="69173" y1="80717" x2="69173" y2="80717"/>
                        <a14:foregroundMark x1="63158" y1="72646" x2="63158" y2="72646"/>
                        <a14:foregroundMark x1="71429" y1="79372" x2="71429" y2="79372"/>
                        <a14:foregroundMark x1="69173" y1="91480" x2="69173" y2="91480"/>
                        <a14:foregroundMark x1="77068" y1="92377" x2="77068" y2="92377"/>
                        <a14:foregroundMark x1="85714" y1="90135" x2="85714" y2="90135"/>
                        <a14:foregroundMark x1="90226" y1="88341" x2="90226" y2="88341"/>
                        <a14:foregroundMark x1="12406" y1="88789" x2="12406" y2="88789"/>
                        <a14:foregroundMark x1="27444" y1="79372" x2="27444" y2="79372"/>
                        <a14:foregroundMark x1="27444" y1="79372" x2="27444" y2="79372"/>
                        <a14:foregroundMark x1="13534" y1="83857" x2="13534" y2="83857"/>
                        <a14:foregroundMark x1="9774" y1="78027" x2="9774" y2="78027"/>
                        <a14:foregroundMark x1="21053" y1="77130" x2="21053" y2="77130"/>
                        <a14:foregroundMark x1="28571" y1="83408" x2="28571" y2="83408"/>
                        <a14:foregroundMark x1="12406" y1="74888" x2="12406" y2="74888"/>
                        <a14:foregroundMark x1="38346" y1="96413" x2="38346" y2="96413"/>
                        <a14:foregroundMark x1="46241" y1="95067" x2="46241" y2="95067"/>
                        <a14:foregroundMark x1="56391" y1="96861" x2="56391" y2="96861"/>
                        <a14:foregroundMark x1="61654" y1="95067" x2="61654" y2="95067"/>
                        <a14:foregroundMark x1="65038" y1="91928" x2="65038" y2="91928"/>
                        <a14:foregroundMark x1="81203" y1="90583" x2="81203" y2="90583"/>
                        <a14:foregroundMark x1="72556" y1="91480" x2="72556" y2="91480"/>
                        <a14:foregroundMark x1="94361" y1="88341" x2="94361" y2="88341"/>
                        <a14:foregroundMark x1="87594" y1="88341" x2="87594" y2="88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47" y="1664448"/>
            <a:ext cx="1697757" cy="1423308"/>
          </a:xfrm>
          <a:prstGeom prst="rect">
            <a:avLst/>
          </a:prstGeom>
        </p:spPr>
      </p:pic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24" b="97976" l="9877" r="97531">
                        <a14:foregroundMark x1="47531" y1="89069" x2="47531" y2="890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47" y="3272306"/>
            <a:ext cx="1248710" cy="1903898"/>
          </a:xfrm>
          <a:prstGeom prst="rect">
            <a:avLst/>
          </a:prstGeom>
        </p:spPr>
      </p:pic>
      <p:pic>
        <p:nvPicPr>
          <p:cNvPr id="10" name="圖片 9" descr="畫面剪輯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92" l="633" r="98734">
                        <a14:backgroundMark x1="67089" y1="21596" x2="67089" y2="21596"/>
                        <a14:backgroundMark x1="81013" y1="37559" x2="81013" y2="37559"/>
                        <a14:backgroundMark x1="50633" y1="17371" x2="50633" y2="17371"/>
                        <a14:backgroundMark x1="65190" y1="25352" x2="65190" y2="25352"/>
                        <a14:backgroundMark x1="53165" y1="38967" x2="53165" y2="38967"/>
                        <a14:backgroundMark x1="55063" y1="46948" x2="55063" y2="46948"/>
                        <a14:backgroundMark x1="55696" y1="53991" x2="55696" y2="53991"/>
                        <a14:backgroundMark x1="88608" y1="52113" x2="88608" y2="52113"/>
                        <a14:backgroundMark x1="62025" y1="41315" x2="62025" y2="41315"/>
                        <a14:backgroundMark x1="20253" y1="35211" x2="20253" y2="35211"/>
                        <a14:backgroundMark x1="22785" y1="59624" x2="22785" y2="59624"/>
                        <a14:backgroundMark x1="17089" y1="34742" x2="17089" y2="34742"/>
                        <a14:backgroundMark x1="79114" y1="68075" x2="79114" y2="68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4818" y="3317861"/>
            <a:ext cx="1434195" cy="1933441"/>
          </a:xfrm>
          <a:prstGeom prst="rect">
            <a:avLst/>
          </a:prstGeom>
        </p:spPr>
      </p:pic>
      <p:pic>
        <p:nvPicPr>
          <p:cNvPr id="12" name="圖片 11" descr="畫面剪輯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94" b="100000" l="303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584" y="1368063"/>
            <a:ext cx="1476762" cy="1719693"/>
          </a:xfrm>
          <a:prstGeom prst="rect">
            <a:avLst/>
          </a:prstGeom>
        </p:spPr>
      </p:pic>
      <p:pic>
        <p:nvPicPr>
          <p:cNvPr id="13" name="圖片 12" descr="畫面剪輯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47" y="5251302"/>
            <a:ext cx="1600398" cy="1380988"/>
          </a:xfrm>
          <a:prstGeom prst="rect">
            <a:avLst/>
          </a:prstGeom>
        </p:spPr>
      </p:pic>
      <p:pic>
        <p:nvPicPr>
          <p:cNvPr id="14" name="圖片 13" descr="畫面剪輯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31" b="100000" l="0" r="100000">
                        <a14:foregroundMark x1="51634" y1="79231" x2="51634" y2="79231"/>
                        <a14:foregroundMark x1="51634" y1="66154" x2="51634" y2="66154"/>
                        <a14:foregroundMark x1="51634" y1="60769" x2="51634" y2="60769"/>
                        <a14:backgroundMark x1="11111" y1="26154" x2="11111" y2="26154"/>
                        <a14:backgroundMark x1="3922" y1="44231" x2="3922" y2="44231"/>
                        <a14:backgroundMark x1="93464" y1="88077" x2="93464" y2="88077"/>
                        <a14:backgroundMark x1="12418" y1="71154" x2="12418" y2="71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48" y="4673226"/>
            <a:ext cx="1152834" cy="1959064"/>
          </a:xfrm>
          <a:prstGeom prst="rect">
            <a:avLst/>
          </a:prstGeom>
        </p:spPr>
      </p:pic>
      <p:grpSp>
        <p:nvGrpSpPr>
          <p:cNvPr id="50" name="群組 49"/>
          <p:cNvGrpSpPr/>
          <p:nvPr/>
        </p:nvGrpSpPr>
        <p:grpSpPr>
          <a:xfrm>
            <a:off x="8991890" y="1991381"/>
            <a:ext cx="2935067" cy="4273580"/>
            <a:chOff x="8991890" y="1991381"/>
            <a:chExt cx="2935067" cy="4273580"/>
          </a:xfrm>
        </p:grpSpPr>
        <p:sp>
          <p:nvSpPr>
            <p:cNvPr id="15" name="矩形 14"/>
            <p:cNvSpPr/>
            <p:nvPr/>
          </p:nvSpPr>
          <p:spPr>
            <a:xfrm>
              <a:off x="8991890" y="3692201"/>
              <a:ext cx="2935067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TW" altLang="en-US" sz="4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華康少女文字W3" panose="040F0309000000000000" pitchFamily="81" charset="-120"/>
                  <a:ea typeface="華康少女文字W3" panose="040F0309000000000000" pitchFamily="81" charset="-120"/>
                </a:rPr>
                <a:t>牛郎織女</a:t>
              </a:r>
              <a:endParaRPr lang="zh-TW" altLang="en-US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華康少女文字W3" panose="040F0309000000000000" pitchFamily="81" charset="-120"/>
                <a:ea typeface="華康少女文字W3" panose="040F0309000000000000" pitchFamily="81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9212928" y="1991381"/>
              <a:ext cx="249299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4400" b="1" cap="none" spc="100" dirty="0" smtClean="0">
                  <a:ln w="180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  <a:latin typeface="華康少女文字W3" panose="040F0309000000000000" pitchFamily="81" charset="-120"/>
                  <a:ea typeface="華康少女文字W3" panose="040F0309000000000000" pitchFamily="81" charset="-120"/>
                </a:rPr>
                <a:t>神雕俠侶</a:t>
              </a:r>
              <a:endParaRPr lang="zh-TW" altLang="en-US" sz="4400" b="1" cap="none" spc="100" dirty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華康少女文字W3" panose="040F0309000000000000" pitchFamily="81" charset="-120"/>
                <a:ea typeface="華康少女文字W3" panose="040F0309000000000000" pitchFamily="81" charset="-12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9212928" y="5557075"/>
              <a:ext cx="226215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TW" altLang="en-US" sz="4000" b="1" cap="none" spc="50" dirty="0" smtClean="0">
                  <a:ln w="11430">
                    <a:solidFill>
                      <a:schemeClr val="bg1"/>
                    </a:solidFill>
                  </a:ln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華康少女文字W3" panose="040F0309000000000000" pitchFamily="81" charset="-120"/>
                  <a:ea typeface="華康少女文字W3" panose="040F0309000000000000" pitchFamily="81" charset="-120"/>
                </a:rPr>
                <a:t>太宗貴妃</a:t>
              </a:r>
              <a:endParaRPr lang="zh-TW" altLang="en-US" sz="4000" b="1" cap="none" spc="5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少女文字W3" panose="040F0309000000000000" pitchFamily="81" charset="-120"/>
                <a:ea typeface="華康少女文字W3" panose="040F0309000000000000" pitchFamily="81" charset="-120"/>
              </a:endParaRPr>
            </a:p>
          </p:txBody>
        </p:sp>
      </p:grpSp>
      <p:sp>
        <p:nvSpPr>
          <p:cNvPr id="18" name="流程圖: 接點 17"/>
          <p:cNvSpPr/>
          <p:nvPr/>
        </p:nvSpPr>
        <p:spPr>
          <a:xfrm>
            <a:off x="3425747" y="2531164"/>
            <a:ext cx="79513" cy="6428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0" name="流程圖: 接點 19"/>
          <p:cNvSpPr/>
          <p:nvPr/>
        </p:nvSpPr>
        <p:spPr>
          <a:xfrm>
            <a:off x="5412297" y="2466884"/>
            <a:ext cx="79513" cy="6428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1" name="流程圖: 接點 20"/>
          <p:cNvSpPr/>
          <p:nvPr/>
        </p:nvSpPr>
        <p:spPr>
          <a:xfrm>
            <a:off x="3432433" y="4192115"/>
            <a:ext cx="79513" cy="6428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2" name="流程圖: 接點 21"/>
          <p:cNvSpPr/>
          <p:nvPr/>
        </p:nvSpPr>
        <p:spPr>
          <a:xfrm>
            <a:off x="5459131" y="4192115"/>
            <a:ext cx="79513" cy="6428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3" name="流程圖: 接點 22"/>
          <p:cNvSpPr/>
          <p:nvPr/>
        </p:nvSpPr>
        <p:spPr>
          <a:xfrm>
            <a:off x="3432433" y="5941796"/>
            <a:ext cx="79513" cy="6428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4" name="流程圖: 接點 23"/>
          <p:cNvSpPr/>
          <p:nvPr/>
        </p:nvSpPr>
        <p:spPr>
          <a:xfrm>
            <a:off x="8952133" y="2434744"/>
            <a:ext cx="79513" cy="6428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5" name="流程圖: 接點 24"/>
          <p:cNvSpPr/>
          <p:nvPr/>
        </p:nvSpPr>
        <p:spPr>
          <a:xfrm>
            <a:off x="5538584" y="6006076"/>
            <a:ext cx="79513" cy="6428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6" name="流程圖: 接點 25"/>
          <p:cNvSpPr/>
          <p:nvPr/>
        </p:nvSpPr>
        <p:spPr>
          <a:xfrm>
            <a:off x="9031646" y="5908664"/>
            <a:ext cx="79513" cy="6428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8" name="流程圖: 接點 27"/>
          <p:cNvSpPr/>
          <p:nvPr/>
        </p:nvSpPr>
        <p:spPr>
          <a:xfrm>
            <a:off x="8952133" y="4044781"/>
            <a:ext cx="79513" cy="6428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3480364" y="2572778"/>
            <a:ext cx="1977159" cy="161549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>
            <a:endCxn id="25" idx="1"/>
          </p:cNvCxnSpPr>
          <p:nvPr/>
        </p:nvCxnSpPr>
        <p:spPr>
          <a:xfrm>
            <a:off x="3481972" y="4224255"/>
            <a:ext cx="2068256" cy="179123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>
            <a:stCxn id="23" idx="0"/>
            <a:endCxn id="20" idx="3"/>
          </p:cNvCxnSpPr>
          <p:nvPr/>
        </p:nvCxnSpPr>
        <p:spPr>
          <a:xfrm flipV="1">
            <a:off x="3472190" y="2521750"/>
            <a:ext cx="1951751" cy="342004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6974974" y="2499024"/>
            <a:ext cx="2096428" cy="340964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>
            <a:endCxn id="24" idx="4"/>
          </p:cNvCxnSpPr>
          <p:nvPr/>
        </p:nvCxnSpPr>
        <p:spPr>
          <a:xfrm flipV="1">
            <a:off x="6974974" y="2499024"/>
            <a:ext cx="2016916" cy="329217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7015346" y="4066516"/>
            <a:ext cx="1976543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85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160" y="3429000"/>
            <a:ext cx="2051825" cy="3152420"/>
          </a:xfrm>
          <a:prstGeom prst="rect">
            <a:avLst/>
          </a:prstGeom>
        </p:spPr>
      </p:pic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95105" l="8029" r="100000">
                        <a14:backgroundMark x1="16058" y1="86014" x2="16058" y2="86014"/>
                        <a14:backgroundMark x1="20438" y1="76224" x2="20438" y2="76224"/>
                        <a14:backgroundMark x1="26277" y1="94406" x2="26277" y2="94406"/>
                        <a14:backgroundMark x1="31387" y1="95105" x2="31387" y2="95105"/>
                        <a14:backgroundMark x1="64234" y1="93706" x2="64234" y2="93706"/>
                        <a14:backgroundMark x1="74453" y1="93706" x2="74453" y2="93706"/>
                        <a14:backgroundMark x1="78832" y1="90210" x2="78832" y2="90210"/>
                        <a14:backgroundMark x1="93431" y1="90210" x2="93431" y2="90210"/>
                        <a14:backgroundMark x1="86861" y1="88811" x2="86861" y2="88811"/>
                        <a14:backgroundMark x1="81752" y1="91608" x2="81752" y2="91608"/>
                        <a14:backgroundMark x1="85401" y1="94406" x2="85401" y2="94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0358">
            <a:off x="4228468" y="238649"/>
            <a:ext cx="2643243" cy="275900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56" b="99262" l="0" r="94485">
                        <a14:foregroundMark x1="36397" y1="44280" x2="36397" y2="44280"/>
                        <a14:foregroundMark x1="39706" y1="43542" x2="39706" y2="43542"/>
                        <a14:foregroundMark x1="28309" y1="42804" x2="28309" y2="42804"/>
                        <a14:foregroundMark x1="31250" y1="43911" x2="31250" y2="43911"/>
                        <a14:foregroundMark x1="34191" y1="40590" x2="34191" y2="40590"/>
                        <a14:foregroundMark x1="24632" y1="41328" x2="24632" y2="41328"/>
                        <a14:foregroundMark x1="20588" y1="42435" x2="20588" y2="42435"/>
                        <a14:foregroundMark x1="15074" y1="42804" x2="15074" y2="42804"/>
                        <a14:foregroundMark x1="10294" y1="43173" x2="10294" y2="43173"/>
                        <a14:foregroundMark x1="5147" y1="44280" x2="5147" y2="44280"/>
                        <a14:foregroundMark x1="1103" y1="44280" x2="1103" y2="44280"/>
                        <a14:foregroundMark x1="6618" y1="43542" x2="6618" y2="43542"/>
                        <a14:foregroundMark x1="12868" y1="42435" x2="12868" y2="42435"/>
                        <a14:foregroundMark x1="2574" y1="44280" x2="2574" y2="44280"/>
                        <a14:foregroundMark x1="55882" y1="47970" x2="55882" y2="47970"/>
                        <a14:foregroundMark x1="68382" y1="58303" x2="68382" y2="58303"/>
                        <a14:foregroundMark x1="89706" y1="96679" x2="89706" y2="96679"/>
                        <a14:foregroundMark x1="62132" y1="56458" x2="62132" y2="56458"/>
                        <a14:foregroundMark x1="73897" y1="58672" x2="73897" y2="58672"/>
                        <a14:foregroundMark x1="27206" y1="97786" x2="27206" y2="97786"/>
                        <a14:backgroundMark x1="23162" y1="51661" x2="23162" y2="51661"/>
                        <a14:backgroundMark x1="20221" y1="49446" x2="20221" y2="49446"/>
                        <a14:backgroundMark x1="19118" y1="46863" x2="19118" y2="46863"/>
                        <a14:backgroundMark x1="23897" y1="47601" x2="23897" y2="47601"/>
                        <a14:backgroundMark x1="18015" y1="50923" x2="18015" y2="50923"/>
                        <a14:backgroundMark x1="26103" y1="47970" x2="26103" y2="47970"/>
                        <a14:backgroundMark x1="22794" y1="60148" x2="22794" y2="60148"/>
                        <a14:backgroundMark x1="19853" y1="77122" x2="19853" y2="77122"/>
                        <a14:backgroundMark x1="5147" y1="91882" x2="5147" y2="91882"/>
                        <a14:backgroundMark x1="15441" y1="60517" x2="15441" y2="60517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4" t="38182" b="4511"/>
          <a:stretch/>
        </p:blipFill>
        <p:spPr bwMode="auto">
          <a:xfrm>
            <a:off x="0" y="2006220"/>
            <a:ext cx="6712852" cy="485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7123254" y="589025"/>
            <a:ext cx="4782143" cy="11442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中 國 七 夕 乞 巧 節</a:t>
            </a:r>
            <a:endParaRPr lang="zh-TW" altLang="en-US" sz="5400" b="1" cap="none" spc="0" dirty="0">
              <a:ln w="17780" cmpd="sng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圖片 5" descr="畫面剪輯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05" b="100000" l="1064" r="96809">
                        <a14:backgroundMark x1="28723" y1="96610" x2="28723" y2="96610"/>
                        <a14:backgroundMark x1="19149" y1="86441" x2="19149" y2="86441"/>
                        <a14:backgroundMark x1="17021" y1="96610" x2="17021" y2="96610"/>
                        <a14:backgroundMark x1="5319" y1="87571" x2="5319" y2="87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020"/>
          <a:stretch/>
        </p:blipFill>
        <p:spPr>
          <a:xfrm rot="21000436">
            <a:off x="-204716" y="2773417"/>
            <a:ext cx="2142699" cy="290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七夕傳說 </a:t>
            </a:r>
            <a:r>
              <a:rPr lang="en-US" altLang="zh-TW" dirty="0" smtClean="0"/>
              <a:t>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27463" y="1395484"/>
            <a:ext cx="11737074" cy="4923430"/>
          </a:xfrm>
        </p:spPr>
        <p:txBody>
          <a:bodyPr>
            <a:noAutofit/>
          </a:bodyPr>
          <a:lstStyle/>
          <a:p>
            <a:r>
              <a:rPr lang="zh-TW" altLang="en-US" sz="3200" dirty="0"/>
              <a:t>相傳在很早以前，南陽城西牛家莊裏有個聰明．忠厚的小夥子，父母早亡，只好跟著哥哥嫂子</a:t>
            </a:r>
            <a:r>
              <a:rPr lang="zh-TW" altLang="en-US" sz="3200" dirty="0" smtClean="0"/>
              <a:t>度日。嫂子經常</a:t>
            </a:r>
            <a:r>
              <a:rPr lang="zh-TW" altLang="en-US" sz="3200" dirty="0"/>
              <a:t>虐待他，逼他幹很多的</a:t>
            </a:r>
            <a:r>
              <a:rPr lang="zh-TW" altLang="en-US" sz="3200" dirty="0" smtClean="0"/>
              <a:t>活。一年秋天</a:t>
            </a:r>
            <a:r>
              <a:rPr lang="zh-TW" altLang="en-US" sz="3200" dirty="0"/>
              <a:t>，嫂子逼他去放牛，給他九頭牛，卻讓他等有了十頭牛時才能回家，牛郎無奈只好趕著牛出了村。</a:t>
            </a:r>
          </a:p>
          <a:p>
            <a:endParaRPr lang="zh-TW" altLang="en-US" sz="3200" dirty="0"/>
          </a:p>
          <a:p>
            <a:r>
              <a:rPr lang="zh-TW" altLang="en-US" sz="3200" dirty="0" smtClean="0"/>
              <a:t>牛郎</a:t>
            </a:r>
            <a:r>
              <a:rPr lang="zh-TW" altLang="en-US" sz="3200" dirty="0"/>
              <a:t>獨自一人趕著牛進了山</a:t>
            </a:r>
            <a:r>
              <a:rPr lang="zh-TW" altLang="en-US" sz="3200" dirty="0" smtClean="0"/>
              <a:t>，他</a:t>
            </a:r>
            <a:r>
              <a:rPr lang="zh-TW" altLang="en-US" sz="3200" dirty="0"/>
              <a:t>坐在樹下傷心，不知道何時才能趕著十頭牛</a:t>
            </a:r>
            <a:r>
              <a:rPr lang="zh-TW" altLang="en-US" sz="3200" dirty="0" smtClean="0"/>
              <a:t>回家。這</a:t>
            </a:r>
            <a:r>
              <a:rPr lang="zh-TW" altLang="en-US" sz="3200" dirty="0"/>
              <a:t>時，有</a:t>
            </a:r>
            <a:r>
              <a:rPr lang="zh-TW" altLang="en-US" sz="3200" dirty="0" smtClean="0"/>
              <a:t>位老人</a:t>
            </a:r>
            <a:r>
              <a:rPr lang="zh-TW" altLang="en-US" sz="3200" dirty="0"/>
              <a:t>出現在他的面前</a:t>
            </a:r>
            <a:r>
              <a:rPr lang="zh-TW" altLang="en-US" sz="3200" dirty="0" smtClean="0"/>
              <a:t>，得知</a:t>
            </a:r>
            <a:r>
              <a:rPr lang="zh-TW" altLang="en-US" sz="3200" dirty="0"/>
              <a:t>他的遭遇後，笑著對他説：“別難過，在伏牛山裏有一頭病倒的老牛，你去好好餵養它，等老牛病好以後，你就可以趕著它回家了。</a:t>
            </a:r>
          </a:p>
        </p:txBody>
      </p:sp>
    </p:spTree>
    <p:extLst>
      <p:ext uri="{BB962C8B-B14F-4D97-AF65-F5344CB8AC3E}">
        <p14:creationId xmlns:p14="http://schemas.microsoft.com/office/powerpoint/2010/main" val="24977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七夕傳說 </a:t>
            </a:r>
            <a:r>
              <a:rPr lang="en-US" altLang="zh-TW" dirty="0" smtClean="0"/>
              <a:t>II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18363" y="1600199"/>
            <a:ext cx="11600597" cy="488248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牛郎走</a:t>
            </a:r>
            <a:r>
              <a:rPr lang="zh-TW" altLang="en-US" dirty="0"/>
              <a:t>了很遠的路，終於找到了那頭有病的老</a:t>
            </a:r>
            <a:r>
              <a:rPr lang="zh-TW" altLang="en-US" dirty="0" smtClean="0"/>
              <a:t>牛。他</a:t>
            </a:r>
            <a:r>
              <a:rPr lang="zh-TW" altLang="en-US" dirty="0"/>
              <a:t>看到老牛病得厲害，就去給老牛打來一捆捆草，一連喂了三</a:t>
            </a:r>
            <a:r>
              <a:rPr lang="zh-TW" altLang="en-US" dirty="0" smtClean="0"/>
              <a:t>天。老</a:t>
            </a:r>
            <a:r>
              <a:rPr lang="zh-TW" altLang="en-US" dirty="0"/>
              <a:t>牛吃飽了，才抬起頭告訴他：自己本是天上的灰牛大仙，因觸犯了天規被貶下天來，摔壞了腿，無法動彈。自己的傷需要用百花的露水洗一個月才能好，牛郎不畏辛苦，細心地照料了老牛一個月，白天為老牛採花接露水治傷，晚上依偎在老年身邊睡覺，到老牛病好後，牛郎高高興興趕著十頭牛回了家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回家</a:t>
            </a:r>
            <a:r>
              <a:rPr lang="zh-TW" altLang="en-US" dirty="0"/>
              <a:t>後，嫂子對他仍舊不好，曾幾次要加害他，都被老牛設法相救，嫂子最後惱羞成怒把牛郎趕出家門，牛郎只要了那頭老牛相隨。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883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七夕傳說 </a:t>
            </a:r>
            <a:r>
              <a:rPr lang="en-US" altLang="zh-TW" dirty="0" smtClean="0"/>
              <a:t>III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12192000" cy="4495800"/>
          </a:xfrm>
        </p:spPr>
        <p:txBody>
          <a:bodyPr/>
          <a:lstStyle/>
          <a:p>
            <a:r>
              <a:rPr lang="zh-TW" altLang="en-US" dirty="0"/>
              <a:t>一天，天上的織女和諸仙女一起下凡遊戲，在河裏洗澡，牛郎在老牛的幫助</a:t>
            </a:r>
            <a:r>
              <a:rPr lang="zh-TW" altLang="en-US" dirty="0" smtClean="0"/>
              <a:t>下偷了織女的衣服，最後二</a:t>
            </a:r>
            <a:r>
              <a:rPr lang="zh-TW" altLang="en-US" dirty="0"/>
              <a:t>人互生</a:t>
            </a:r>
            <a:r>
              <a:rPr lang="zh-TW" altLang="en-US" dirty="0" smtClean="0"/>
              <a:t>情意</a:t>
            </a:r>
            <a:r>
              <a:rPr lang="zh-TW" altLang="en-US" dirty="0"/>
              <a:t>。</a:t>
            </a:r>
            <a:r>
              <a:rPr lang="zh-TW" altLang="en-US" dirty="0" smtClean="0"/>
              <a:t>織女</a:t>
            </a:r>
            <a:r>
              <a:rPr lang="zh-TW" altLang="en-US" dirty="0"/>
              <a:t>便偷偷下凡，來到人間，做了牛郎的妻子。織女還把從天上帶來的天蠶分給大家，並教大家養蠶，抽絲，織出又光又亮的綢緞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牛郎</a:t>
            </a:r>
            <a:r>
              <a:rPr lang="zh-TW" altLang="en-US" dirty="0"/>
              <a:t>和織女結婚後</a:t>
            </a:r>
            <a:r>
              <a:rPr lang="zh-TW" altLang="en-US" dirty="0" smtClean="0"/>
              <a:t>，生</a:t>
            </a:r>
            <a:r>
              <a:rPr lang="zh-TW" altLang="en-US" dirty="0"/>
              <a:t>了一男一女兩個孩子，一家人生活得很幸福。但是好景不長，這事很快便讓天帝知道，王母娘娘親自下凡來，強行把織女帶回天上，恩愛夫妻被拆散。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20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七夕傳說 </a:t>
            </a:r>
            <a:r>
              <a:rPr lang="en-US" altLang="zh-TW" dirty="0" smtClean="0"/>
              <a:t>IV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36477" y="1600200"/>
            <a:ext cx="11900847" cy="478695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/>
              <a:t>牛郎上天無路，還是老牛告訴牛郎，在它死後，可以用它的皮做成鞋，穿著就可以上天。牛郎按照老牛的話做了，穿上牛皮做的鞋，拉著自己的</a:t>
            </a:r>
            <a:r>
              <a:rPr lang="zh-TW" altLang="en-US" dirty="0" smtClean="0"/>
              <a:t>兒女去</a:t>
            </a:r>
            <a:r>
              <a:rPr lang="zh-TW" altLang="en-US" dirty="0"/>
              <a:t>追</a:t>
            </a:r>
            <a:r>
              <a:rPr lang="zh-TW" altLang="en-US" dirty="0" smtClean="0"/>
              <a:t>織女。眼見</a:t>
            </a:r>
            <a:r>
              <a:rPr lang="zh-TW" altLang="en-US" dirty="0"/>
              <a:t>就要追到了，豈知王母娘娘拔下頭上的金簪一揮，一道波濤洶湧的天河就出現了，牛郎和織女被隔在兩岸，只能相對哭泣流淚。他們的忠貞愛情感動了喜鵲，千萬隻喜鵲飛來，搭成鵲橋，讓牛郎織女走上鵲橋相會，王母娘娘對此也無奈，只好允許兩人在每年七月七日于鵲橋相會。</a:t>
            </a:r>
          </a:p>
          <a:p>
            <a:endParaRPr lang="zh-TW" altLang="en-US" dirty="0"/>
          </a:p>
          <a:p>
            <a:r>
              <a:rPr lang="zh-TW" altLang="en-US" dirty="0" smtClean="0"/>
              <a:t>後來</a:t>
            </a:r>
            <a:r>
              <a:rPr lang="zh-TW" altLang="en-US" dirty="0"/>
              <a:t>，每到農曆七月初七，相傳牛郎織女鵲橋相會的日子，姑娘們就會來到花前月下，抬頭仰望星空，尋找銀河兩邊的牛郎星和織女星，希望能看到他們一年一度的相會，乞求上天能讓自己能象織女那樣心靈手巧，祈禱自己能有如意稱心的美滿婚姻，由此形成了七夕節。</a:t>
            </a:r>
          </a:p>
        </p:txBody>
      </p:sp>
    </p:spTree>
    <p:extLst>
      <p:ext uri="{BB962C8B-B14F-4D97-AF65-F5344CB8AC3E}">
        <p14:creationId xmlns:p14="http://schemas.microsoft.com/office/powerpoint/2010/main" val="22458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608</TotalTime>
  <Words>920</Words>
  <Application>Microsoft Office PowerPoint</Application>
  <PresentationFormat>自訂</PresentationFormat>
  <Paragraphs>55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中庸</vt:lpstr>
      <vt:lpstr>105年教育部數位學伴計畫</vt:lpstr>
      <vt:lpstr>中華電信暨基金會《好厝邊》社區網路課輔計畫</vt:lpstr>
      <vt:lpstr>元大、輔大夢想起飛 公益合作案</vt:lpstr>
      <vt:lpstr>中國情侶知多少？</vt:lpstr>
      <vt:lpstr>PowerPoint 簡報</vt:lpstr>
      <vt:lpstr>七夕傳說 I</vt:lpstr>
      <vt:lpstr>七夕傳說 II</vt:lpstr>
      <vt:lpstr>七夕傳說 III</vt:lpstr>
      <vt:lpstr>七夕傳說 IV</vt:lpstr>
      <vt:lpstr>七夕傳統</vt:lpstr>
      <vt:lpstr>和七夕相關的詩 I</vt:lpstr>
      <vt:lpstr>和七夕相關的詩 II</vt:lpstr>
      <vt:lpstr>參考資料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to know me</dc:title>
  <dc:creator>Amy Tsao</dc:creator>
  <cp:lastModifiedBy>admin</cp:lastModifiedBy>
  <cp:revision>71</cp:revision>
  <dcterms:created xsi:type="dcterms:W3CDTF">2015-09-08T06:45:58Z</dcterms:created>
  <dcterms:modified xsi:type="dcterms:W3CDTF">2016-05-25T07:39:21Z</dcterms:modified>
</cp:coreProperties>
</file>