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2"/>
  </p:sldMasterIdLst>
  <p:notesMasterIdLst>
    <p:notesMasterId r:id="rId16"/>
  </p:notesMasterIdLst>
  <p:handoutMasterIdLst>
    <p:handoutMasterId r:id="rId17"/>
  </p:handoutMasterIdLst>
  <p:sldIdLst>
    <p:sldId id="266" r:id="rId3"/>
    <p:sldId id="267" r:id="rId4"/>
    <p:sldId id="268" r:id="rId5"/>
    <p:sldId id="270" r:id="rId6"/>
    <p:sldId id="272" r:id="rId7"/>
    <p:sldId id="271" r:id="rId8"/>
    <p:sldId id="273" r:id="rId9"/>
    <p:sldId id="274" r:id="rId10"/>
    <p:sldId id="276" r:id="rId11"/>
    <p:sldId id="278" r:id="rId12"/>
    <p:sldId id="277" r:id="rId13"/>
    <p:sldId id="27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8" y="4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3T11:30:22.754" idx="4">
    <p:pos x="1063" y="2482"/>
    <p:text>印加人，就是南美洲印第安的一支，生活在安地斯山脈的中段，中心則是現在的山城庫斯科（Cusco）──庫斯科在秘魯最大方言Quechua語是「肚臍」的意思，昔日在印加帝國的政經文教中心，後來西班牙人入侵，庫斯科除了被發展成農業城鎮的中心點，還用來宣揚宗教理念，所以能看到庫斯科有莊嚴的教堂建築。在美洲印第安人的歷史上，印加人建立了最嚴密的帝國結構。神祇是印加文明的重要基礎，印加人信奉的主要神明有創造之神Viracocha、雷神Chuqui IIla，以及太陽神Apu Inti──「印加」意即太陽的子孫，而歷來的國王又被稱為「太陽之子」，太陽在印加人心目中的地位一覽無遺，盛大的祭典成為實踐信仰、向神祇致意的最重要活動──來到近代，這已經成為秘魯人的全民盛事，重要程度猶如過年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AEFF0-C684-49CF-A3B5-0E8C91580C5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21FE93-7190-458C-BD6E-9AA8864B868F}">
      <dgm:prSet phldrT="[文字]"/>
      <dgm:spPr/>
      <dgm:t>
        <a:bodyPr/>
        <a:lstStyle/>
        <a:p>
          <a:pPr algn="ctr"/>
          <a:r>
            <a:rPr lang="zh-TW" altLang="en-US" b="0" i="0" dirty="0" smtClean="0"/>
            <a:t>宮女和軍隊，捧着祭品率先登場</a:t>
          </a:r>
          <a:endParaRPr lang="zh-TW" altLang="en-US" dirty="0"/>
        </a:p>
      </dgm:t>
    </dgm:pt>
    <dgm:pt modelId="{524EB0D6-9E3D-4C1D-8AE2-7CF241BD569A}" type="parTrans" cxnId="{CD60B250-482D-4DBC-9388-38FAF83DC19D}">
      <dgm:prSet/>
      <dgm:spPr/>
      <dgm:t>
        <a:bodyPr/>
        <a:lstStyle/>
        <a:p>
          <a:pPr algn="ctr"/>
          <a:endParaRPr lang="zh-TW" altLang="en-US"/>
        </a:p>
      </dgm:t>
    </dgm:pt>
    <dgm:pt modelId="{9F10B1C8-8F40-4981-9A70-DF6F85C8F53D}" type="sibTrans" cxnId="{CD60B250-482D-4DBC-9388-38FAF83DC19D}">
      <dgm:prSet/>
      <dgm:spPr/>
      <dgm:t>
        <a:bodyPr/>
        <a:lstStyle/>
        <a:p>
          <a:pPr algn="ctr"/>
          <a:endParaRPr lang="zh-TW" altLang="en-US"/>
        </a:p>
      </dgm:t>
    </dgm:pt>
    <dgm:pt modelId="{A0D438EA-7CB9-4520-B29A-9C1D51654171}">
      <dgm:prSet phldrT="[文字]"/>
      <dgm:spPr/>
      <dgm:t>
        <a:bodyPr/>
        <a:lstStyle/>
        <a:p>
          <a:pPr algn="ctr"/>
          <a:r>
            <a:rPr lang="zh-TW" altLang="en-US" b="0" i="0" dirty="0" smtClean="0"/>
            <a:t>聖火燃起，表示國王、王后的轎子要抵達廣場。</a:t>
          </a:r>
          <a:endParaRPr lang="zh-TW" altLang="en-US" dirty="0"/>
        </a:p>
      </dgm:t>
    </dgm:pt>
    <dgm:pt modelId="{1CE16065-7B52-4DF8-A924-82E5ABAC22C2}" type="parTrans" cxnId="{2C70524A-6FAB-4E89-BD77-2104A5719CA6}">
      <dgm:prSet/>
      <dgm:spPr/>
      <dgm:t>
        <a:bodyPr/>
        <a:lstStyle/>
        <a:p>
          <a:pPr algn="ctr"/>
          <a:endParaRPr lang="zh-TW" altLang="en-US"/>
        </a:p>
      </dgm:t>
    </dgm:pt>
    <dgm:pt modelId="{C3C030A8-867B-4079-AC84-7956FBFBC76C}" type="sibTrans" cxnId="{2C70524A-6FAB-4E89-BD77-2104A5719CA6}">
      <dgm:prSet/>
      <dgm:spPr/>
      <dgm:t>
        <a:bodyPr/>
        <a:lstStyle/>
        <a:p>
          <a:pPr algn="ctr"/>
          <a:endParaRPr lang="zh-TW" altLang="en-US"/>
        </a:p>
      </dgm:t>
    </dgm:pt>
    <dgm:pt modelId="{297849D4-CCC6-476B-A05E-78403F0514B5}">
      <dgm:prSet phldrT="[文字]"/>
      <dgm:spPr/>
      <dgm:t>
        <a:bodyPr/>
        <a:lstStyle/>
        <a:p>
          <a:pPr algn="ctr"/>
          <a:r>
            <a:rPr lang="zh-TW" altLang="en-US" b="0" i="0" dirty="0" smtClean="0"/>
            <a:t>武器廣場的太陽祭典</a:t>
          </a:r>
          <a:endParaRPr lang="zh-TW" altLang="en-US" dirty="0"/>
        </a:p>
      </dgm:t>
    </dgm:pt>
    <dgm:pt modelId="{BD608848-8E09-4A01-9C2A-49BBCA9CA322}" type="parTrans" cxnId="{9C1DD394-E917-4E97-B067-4BC30CEB4CEE}">
      <dgm:prSet/>
      <dgm:spPr/>
      <dgm:t>
        <a:bodyPr/>
        <a:lstStyle/>
        <a:p>
          <a:pPr algn="ctr"/>
          <a:endParaRPr lang="zh-TW" altLang="en-US"/>
        </a:p>
      </dgm:t>
    </dgm:pt>
    <dgm:pt modelId="{1F09A767-19A1-4187-9A24-25F8C2C8D2DE}" type="sibTrans" cxnId="{9C1DD394-E917-4E97-B067-4BC30CEB4CEE}">
      <dgm:prSet/>
      <dgm:spPr/>
      <dgm:t>
        <a:bodyPr/>
        <a:lstStyle/>
        <a:p>
          <a:pPr algn="ctr"/>
          <a:endParaRPr lang="zh-TW" altLang="en-US"/>
        </a:p>
      </dgm:t>
    </dgm:pt>
    <dgm:pt modelId="{F94C5D74-5BC6-4F57-B9BB-1B2EBA125FF0}">
      <dgm:prSet/>
      <dgm:spPr/>
      <dgm:t>
        <a:bodyPr/>
        <a:lstStyle/>
        <a:p>
          <a:pPr algn="ctr"/>
          <a:r>
            <a:rPr lang="zh-TW" altLang="en-US" b="0" i="0" dirty="0" smtClean="0"/>
            <a:t>祭典高潮是宰殺羊駝，將心臟舉天奉獻給太陽神。</a:t>
          </a:r>
          <a:endParaRPr lang="zh-TW" altLang="en-US" dirty="0"/>
        </a:p>
      </dgm:t>
    </dgm:pt>
    <dgm:pt modelId="{722865E9-C7DA-4134-9D1B-9C317C7999E7}" type="parTrans" cxnId="{9D4BDE34-17FE-439F-9112-3495BB349169}">
      <dgm:prSet/>
      <dgm:spPr/>
      <dgm:t>
        <a:bodyPr/>
        <a:lstStyle/>
        <a:p>
          <a:pPr algn="ctr"/>
          <a:endParaRPr lang="zh-TW" altLang="en-US"/>
        </a:p>
      </dgm:t>
    </dgm:pt>
    <dgm:pt modelId="{4BCE6604-9964-4673-A430-2FEFE3F028D0}" type="sibTrans" cxnId="{9D4BDE34-17FE-439F-9112-3495BB349169}">
      <dgm:prSet/>
      <dgm:spPr/>
      <dgm:t>
        <a:bodyPr/>
        <a:lstStyle/>
        <a:p>
          <a:pPr algn="ctr"/>
          <a:endParaRPr lang="zh-TW" altLang="en-US"/>
        </a:p>
      </dgm:t>
    </dgm:pt>
    <dgm:pt modelId="{26205CF4-040D-4B8F-9A97-70F14EA49114}" type="pres">
      <dgm:prSet presAssocID="{F82AEFF0-C684-49CF-A3B5-0E8C91580C5A}" presName="Name0" presStyleCnt="0">
        <dgm:presLayoutVars>
          <dgm:dir/>
          <dgm:resizeHandles val="exact"/>
        </dgm:presLayoutVars>
      </dgm:prSet>
      <dgm:spPr/>
    </dgm:pt>
    <dgm:pt modelId="{CBC2CC2A-98D1-4726-8369-0B1371DA505C}" type="pres">
      <dgm:prSet presAssocID="{E321FE93-7190-458C-BD6E-9AA8864B868F}" presName="composite" presStyleCnt="0"/>
      <dgm:spPr/>
    </dgm:pt>
    <dgm:pt modelId="{50B409B4-33C8-4AE0-9E79-06D4C88B9CE2}" type="pres">
      <dgm:prSet presAssocID="{E321FE93-7190-458C-BD6E-9AA8864B868F}" presName="rect1" presStyleLbl="bgImgPlace1" presStyleIdx="0" presStyleCnt="4" custLinFactNeighborX="-1134" custLinFactNeighborY="33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2115AB-6C6E-42CE-B76A-92BB8F0EF1CE}" type="pres">
      <dgm:prSet presAssocID="{E321FE93-7190-458C-BD6E-9AA8864B868F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6E367-963D-4CE0-B2A4-8BE80DD190AF}" type="pres">
      <dgm:prSet presAssocID="{9F10B1C8-8F40-4981-9A70-DF6F85C8F53D}" presName="sibTrans" presStyleCnt="0"/>
      <dgm:spPr/>
    </dgm:pt>
    <dgm:pt modelId="{F6E51D90-1071-4F6E-924A-D4317EDDE409}" type="pres">
      <dgm:prSet presAssocID="{A0D438EA-7CB9-4520-B29A-9C1D51654171}" presName="composite" presStyleCnt="0"/>
      <dgm:spPr/>
    </dgm:pt>
    <dgm:pt modelId="{1EBC17E4-F2C4-4A17-BD7D-0EAB466A79E8}" type="pres">
      <dgm:prSet presAssocID="{A0D438EA-7CB9-4520-B29A-9C1D51654171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8AF656-F2B6-444F-B3ED-79FEE109030F}" type="pres">
      <dgm:prSet presAssocID="{A0D438EA-7CB9-4520-B29A-9C1D51654171}" presName="wedgeRectCallout1" presStyleLbl="node1" presStyleIdx="1" presStyleCnt="4" custLinFactNeighborX="-3933" custLinFactNeighborY="19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D473F8-9AA0-4765-86DB-8DFCFF1EED7D}" type="pres">
      <dgm:prSet presAssocID="{C3C030A8-867B-4079-AC84-7956FBFBC76C}" presName="sibTrans" presStyleCnt="0"/>
      <dgm:spPr/>
    </dgm:pt>
    <dgm:pt modelId="{BD55FD0A-4933-47BB-A6B9-C676E0746765}" type="pres">
      <dgm:prSet presAssocID="{297849D4-CCC6-476B-A05E-78403F0514B5}" presName="composite" presStyleCnt="0"/>
      <dgm:spPr/>
    </dgm:pt>
    <dgm:pt modelId="{8B8B4798-FCFF-4748-89FB-B37BBFF524CF}" type="pres">
      <dgm:prSet presAssocID="{297849D4-CCC6-476B-A05E-78403F0514B5}" presName="rect1" presStyleLbl="bgImgPlace1" presStyleIdx="2" presStyleCnt="4" custLinFactNeighborX="-1436" custLinFactNeighborY="23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70E816-FE34-47F5-A208-3CE7FB979390}" type="pres">
      <dgm:prSet presAssocID="{297849D4-CCC6-476B-A05E-78403F0514B5}" presName="wedgeRectCallout1" presStyleLbl="node1" presStyleIdx="2" presStyleCnt="4" custLinFactNeighborX="-5437" custLinFactNeighborY="-6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706785-73F8-49FD-9DEF-DD3F4B781103}" type="pres">
      <dgm:prSet presAssocID="{1F09A767-19A1-4187-9A24-25F8C2C8D2DE}" presName="sibTrans" presStyleCnt="0"/>
      <dgm:spPr/>
    </dgm:pt>
    <dgm:pt modelId="{C4CC06B2-6B70-4754-9828-8E530B1AFCC1}" type="pres">
      <dgm:prSet presAssocID="{F94C5D74-5BC6-4F57-B9BB-1B2EBA125FF0}" presName="composite" presStyleCnt="0"/>
      <dgm:spPr/>
    </dgm:pt>
    <dgm:pt modelId="{96E8EBA0-B1D5-421E-989F-EC7C04F1FCB5}" type="pres">
      <dgm:prSet presAssocID="{F94C5D74-5BC6-4F57-B9BB-1B2EBA125FF0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0738B2-1490-4AB8-AC49-A9B2F5436CE9}" type="pres">
      <dgm:prSet presAssocID="{F94C5D74-5BC6-4F57-B9BB-1B2EBA125FF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2A322E-5923-4B55-8493-A397F5E1E756}" type="presOf" srcId="{E321FE93-7190-458C-BD6E-9AA8864B868F}" destId="{AE2115AB-6C6E-42CE-B76A-92BB8F0EF1CE}" srcOrd="0" destOrd="0" presId="urn:microsoft.com/office/officeart/2008/layout/BendingPictureCaptionList"/>
    <dgm:cxn modelId="{3345E06F-77C7-4E31-A3E1-21C0F35EA3FE}" type="presOf" srcId="{F94C5D74-5BC6-4F57-B9BB-1B2EBA125FF0}" destId="{0D0738B2-1490-4AB8-AC49-A9B2F5436CE9}" srcOrd="0" destOrd="0" presId="urn:microsoft.com/office/officeart/2008/layout/BendingPictureCaptionList"/>
    <dgm:cxn modelId="{2C70524A-6FAB-4E89-BD77-2104A5719CA6}" srcId="{F82AEFF0-C684-49CF-A3B5-0E8C91580C5A}" destId="{A0D438EA-7CB9-4520-B29A-9C1D51654171}" srcOrd="1" destOrd="0" parTransId="{1CE16065-7B52-4DF8-A924-82E5ABAC22C2}" sibTransId="{C3C030A8-867B-4079-AC84-7956FBFBC76C}"/>
    <dgm:cxn modelId="{D03F00AF-96C2-467D-8D43-D7EFB236DDA4}" type="presOf" srcId="{297849D4-CCC6-476B-A05E-78403F0514B5}" destId="{6070E816-FE34-47F5-A208-3CE7FB979390}" srcOrd="0" destOrd="0" presId="urn:microsoft.com/office/officeart/2008/layout/BendingPictureCaptionList"/>
    <dgm:cxn modelId="{9C1DD394-E917-4E97-B067-4BC30CEB4CEE}" srcId="{F82AEFF0-C684-49CF-A3B5-0E8C91580C5A}" destId="{297849D4-CCC6-476B-A05E-78403F0514B5}" srcOrd="2" destOrd="0" parTransId="{BD608848-8E09-4A01-9C2A-49BBCA9CA322}" sibTransId="{1F09A767-19A1-4187-9A24-25F8C2C8D2DE}"/>
    <dgm:cxn modelId="{CD60B250-482D-4DBC-9388-38FAF83DC19D}" srcId="{F82AEFF0-C684-49CF-A3B5-0E8C91580C5A}" destId="{E321FE93-7190-458C-BD6E-9AA8864B868F}" srcOrd="0" destOrd="0" parTransId="{524EB0D6-9E3D-4C1D-8AE2-7CF241BD569A}" sibTransId="{9F10B1C8-8F40-4981-9A70-DF6F85C8F53D}"/>
    <dgm:cxn modelId="{F3CAB8EB-9259-4BD1-B326-7E1C3FAC465F}" type="presOf" srcId="{F82AEFF0-C684-49CF-A3B5-0E8C91580C5A}" destId="{26205CF4-040D-4B8F-9A97-70F14EA49114}" srcOrd="0" destOrd="0" presId="urn:microsoft.com/office/officeart/2008/layout/BendingPictureCaptionList"/>
    <dgm:cxn modelId="{9D4BDE34-17FE-439F-9112-3495BB349169}" srcId="{F82AEFF0-C684-49CF-A3B5-0E8C91580C5A}" destId="{F94C5D74-5BC6-4F57-B9BB-1B2EBA125FF0}" srcOrd="3" destOrd="0" parTransId="{722865E9-C7DA-4134-9D1B-9C317C7999E7}" sibTransId="{4BCE6604-9964-4673-A430-2FEFE3F028D0}"/>
    <dgm:cxn modelId="{F6A080A3-BC7B-4994-8863-97A9271894F5}" type="presOf" srcId="{A0D438EA-7CB9-4520-B29A-9C1D51654171}" destId="{3F8AF656-F2B6-444F-B3ED-79FEE109030F}" srcOrd="0" destOrd="0" presId="urn:microsoft.com/office/officeart/2008/layout/BendingPictureCaptionList"/>
    <dgm:cxn modelId="{3B74BB7F-7F17-473B-AC76-6568968BABFB}" type="presParOf" srcId="{26205CF4-040D-4B8F-9A97-70F14EA49114}" destId="{CBC2CC2A-98D1-4726-8369-0B1371DA505C}" srcOrd="0" destOrd="0" presId="urn:microsoft.com/office/officeart/2008/layout/BendingPictureCaptionList"/>
    <dgm:cxn modelId="{D39A9597-B8C2-44B0-9D3D-5C00B3E4104F}" type="presParOf" srcId="{CBC2CC2A-98D1-4726-8369-0B1371DA505C}" destId="{50B409B4-33C8-4AE0-9E79-06D4C88B9CE2}" srcOrd="0" destOrd="0" presId="urn:microsoft.com/office/officeart/2008/layout/BendingPictureCaptionList"/>
    <dgm:cxn modelId="{EE60C14A-152D-45BF-BA50-82F52361DB98}" type="presParOf" srcId="{CBC2CC2A-98D1-4726-8369-0B1371DA505C}" destId="{AE2115AB-6C6E-42CE-B76A-92BB8F0EF1CE}" srcOrd="1" destOrd="0" presId="urn:microsoft.com/office/officeart/2008/layout/BendingPictureCaptionList"/>
    <dgm:cxn modelId="{69457FAE-57AE-4F5C-80DF-2FACDF697432}" type="presParOf" srcId="{26205CF4-040D-4B8F-9A97-70F14EA49114}" destId="{7DB6E367-963D-4CE0-B2A4-8BE80DD190AF}" srcOrd="1" destOrd="0" presId="urn:microsoft.com/office/officeart/2008/layout/BendingPictureCaptionList"/>
    <dgm:cxn modelId="{22CB2E5E-3F00-4B31-8A57-FC63D2945732}" type="presParOf" srcId="{26205CF4-040D-4B8F-9A97-70F14EA49114}" destId="{F6E51D90-1071-4F6E-924A-D4317EDDE409}" srcOrd="2" destOrd="0" presId="urn:microsoft.com/office/officeart/2008/layout/BendingPictureCaptionList"/>
    <dgm:cxn modelId="{4F8FF385-5C20-4551-9154-989AE94A961C}" type="presParOf" srcId="{F6E51D90-1071-4F6E-924A-D4317EDDE409}" destId="{1EBC17E4-F2C4-4A17-BD7D-0EAB466A79E8}" srcOrd="0" destOrd="0" presId="urn:microsoft.com/office/officeart/2008/layout/BendingPictureCaptionList"/>
    <dgm:cxn modelId="{6E944FC6-3F33-4C62-A53F-4BAE5D1618D0}" type="presParOf" srcId="{F6E51D90-1071-4F6E-924A-D4317EDDE409}" destId="{3F8AF656-F2B6-444F-B3ED-79FEE109030F}" srcOrd="1" destOrd="0" presId="urn:microsoft.com/office/officeart/2008/layout/BendingPictureCaptionList"/>
    <dgm:cxn modelId="{D0028920-6C61-4216-A5C6-16EC07B43BD4}" type="presParOf" srcId="{26205CF4-040D-4B8F-9A97-70F14EA49114}" destId="{93D473F8-9AA0-4765-86DB-8DFCFF1EED7D}" srcOrd="3" destOrd="0" presId="urn:microsoft.com/office/officeart/2008/layout/BendingPictureCaptionList"/>
    <dgm:cxn modelId="{E4A5DF58-0FA5-4E5E-8A0E-8605B33F4667}" type="presParOf" srcId="{26205CF4-040D-4B8F-9A97-70F14EA49114}" destId="{BD55FD0A-4933-47BB-A6B9-C676E0746765}" srcOrd="4" destOrd="0" presId="urn:microsoft.com/office/officeart/2008/layout/BendingPictureCaptionList"/>
    <dgm:cxn modelId="{6758776A-D813-4AB5-A259-A1A54291AE38}" type="presParOf" srcId="{BD55FD0A-4933-47BB-A6B9-C676E0746765}" destId="{8B8B4798-FCFF-4748-89FB-B37BBFF524CF}" srcOrd="0" destOrd="0" presId="urn:microsoft.com/office/officeart/2008/layout/BendingPictureCaptionList"/>
    <dgm:cxn modelId="{C605FBF5-A837-4DCE-925D-0E5E4E4A8B5D}" type="presParOf" srcId="{BD55FD0A-4933-47BB-A6B9-C676E0746765}" destId="{6070E816-FE34-47F5-A208-3CE7FB979390}" srcOrd="1" destOrd="0" presId="urn:microsoft.com/office/officeart/2008/layout/BendingPictureCaptionList"/>
    <dgm:cxn modelId="{5735C9FB-31A8-4660-AF59-EA81463419BF}" type="presParOf" srcId="{26205CF4-040D-4B8F-9A97-70F14EA49114}" destId="{37706785-73F8-49FD-9DEF-DD3F4B781103}" srcOrd="5" destOrd="0" presId="urn:microsoft.com/office/officeart/2008/layout/BendingPictureCaptionList"/>
    <dgm:cxn modelId="{2170553F-8A52-4D48-9A84-31C4A1E6B29A}" type="presParOf" srcId="{26205CF4-040D-4B8F-9A97-70F14EA49114}" destId="{C4CC06B2-6B70-4754-9828-8E530B1AFCC1}" srcOrd="6" destOrd="0" presId="urn:microsoft.com/office/officeart/2008/layout/BendingPictureCaptionList"/>
    <dgm:cxn modelId="{8BA11679-1FA6-498B-87F7-2BD1AB31C43E}" type="presParOf" srcId="{C4CC06B2-6B70-4754-9828-8E530B1AFCC1}" destId="{96E8EBA0-B1D5-421E-989F-EC7C04F1FCB5}" srcOrd="0" destOrd="0" presId="urn:microsoft.com/office/officeart/2008/layout/BendingPictureCaptionList"/>
    <dgm:cxn modelId="{700A4190-C9EA-42E2-9FDB-A6B409798315}" type="presParOf" srcId="{C4CC06B2-6B70-4754-9828-8E530B1AFCC1}" destId="{0D0738B2-1490-4AB8-AC49-A9B2F5436CE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409B4-33C8-4AE0-9E79-06D4C88B9CE2}">
      <dsp:nvSpPr>
        <dsp:cNvPr id="0" name=""/>
        <dsp:cNvSpPr/>
      </dsp:nvSpPr>
      <dsp:spPr>
        <a:xfrm>
          <a:off x="1227351" y="79352"/>
          <a:ext cx="2948284" cy="23586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115AB-6C6E-42CE-B76A-92BB8F0EF1CE}">
      <dsp:nvSpPr>
        <dsp:cNvPr id="0" name=""/>
        <dsp:cNvSpPr/>
      </dsp:nvSpPr>
      <dsp:spPr>
        <a:xfrm>
          <a:off x="1526130" y="2123410"/>
          <a:ext cx="2623973" cy="8255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宮女和軍隊，捧着祭品率先登場</a:t>
          </a:r>
          <a:endParaRPr lang="zh-TW" altLang="en-US" sz="1700" kern="1200" dirty="0"/>
        </a:p>
      </dsp:txBody>
      <dsp:txXfrm>
        <a:off x="1526130" y="2123410"/>
        <a:ext cx="2623973" cy="825519"/>
      </dsp:txXfrm>
    </dsp:sp>
    <dsp:sp modelId="{1EBC17E4-F2C4-4A17-BD7D-0EAB466A79E8}">
      <dsp:nvSpPr>
        <dsp:cNvPr id="0" name=""/>
        <dsp:cNvSpPr/>
      </dsp:nvSpPr>
      <dsp:spPr>
        <a:xfrm>
          <a:off x="4503898" y="645"/>
          <a:ext cx="2948284" cy="23586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AF656-F2B6-444F-B3ED-79FEE109030F}">
      <dsp:nvSpPr>
        <dsp:cNvPr id="0" name=""/>
        <dsp:cNvSpPr/>
      </dsp:nvSpPr>
      <dsp:spPr>
        <a:xfrm>
          <a:off x="4666042" y="2139301"/>
          <a:ext cx="2623973" cy="8255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聖火燃起，表示國王、王后的轎子要抵達廣場。</a:t>
          </a:r>
          <a:endParaRPr lang="zh-TW" altLang="en-US" sz="1700" kern="1200" dirty="0"/>
        </a:p>
      </dsp:txBody>
      <dsp:txXfrm>
        <a:off x="4666042" y="2139301"/>
        <a:ext cx="2623973" cy="825519"/>
      </dsp:txXfrm>
    </dsp:sp>
    <dsp:sp modelId="{8B8B4798-FCFF-4748-89FB-B37BBFF524CF}">
      <dsp:nvSpPr>
        <dsp:cNvPr id="0" name=""/>
        <dsp:cNvSpPr/>
      </dsp:nvSpPr>
      <dsp:spPr>
        <a:xfrm>
          <a:off x="1218447" y="3298643"/>
          <a:ext cx="2948284" cy="235862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0E816-FE34-47F5-A208-3CE7FB979390}">
      <dsp:nvSpPr>
        <dsp:cNvPr id="0" name=""/>
        <dsp:cNvSpPr/>
      </dsp:nvSpPr>
      <dsp:spPr>
        <a:xfrm>
          <a:off x="1383465" y="5361132"/>
          <a:ext cx="2623973" cy="8255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武器廣場的太陽祭典</a:t>
          </a:r>
          <a:endParaRPr lang="zh-TW" altLang="en-US" sz="1700" kern="1200" dirty="0"/>
        </a:p>
      </dsp:txBody>
      <dsp:txXfrm>
        <a:off x="1383465" y="5361132"/>
        <a:ext cx="2623973" cy="825519"/>
      </dsp:txXfrm>
    </dsp:sp>
    <dsp:sp modelId="{96E8EBA0-B1D5-421E-989F-EC7C04F1FCB5}">
      <dsp:nvSpPr>
        <dsp:cNvPr id="0" name=""/>
        <dsp:cNvSpPr/>
      </dsp:nvSpPr>
      <dsp:spPr>
        <a:xfrm>
          <a:off x="4503898" y="3243758"/>
          <a:ext cx="2948284" cy="23586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738B2-1490-4AB8-AC49-A9B2F5436CE9}">
      <dsp:nvSpPr>
        <dsp:cNvPr id="0" name=""/>
        <dsp:cNvSpPr/>
      </dsp:nvSpPr>
      <dsp:spPr>
        <a:xfrm>
          <a:off x="4769243" y="5366523"/>
          <a:ext cx="2623973" cy="8255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祭典高潮是宰殺羊駝，將心臟舉天奉獻給太陽神。</a:t>
          </a:r>
          <a:endParaRPr lang="zh-TW" altLang="en-US" sz="1700" kern="1200" dirty="0"/>
        </a:p>
      </dsp:txBody>
      <dsp:txXfrm>
        <a:off x="4769243" y="5366523"/>
        <a:ext cx="2623973" cy="82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10/3/2016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2016/10/3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5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7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6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3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1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10/3/2016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28600" y="6488668"/>
            <a:ext cx="6677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圖片引用來自網路公開下載，僅做為本計畫使用，不為營利用途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772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r1al3h" TargetMode="External"/><Relationship Id="rId2" Type="http://schemas.openxmlformats.org/officeDocument/2006/relationships/hyperlink" Target="http://solomo.xinmedia.com/travel/614-Cuz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3zDeIQ" TargetMode="External"/><Relationship Id="rId5" Type="http://schemas.openxmlformats.org/officeDocument/2006/relationships/hyperlink" Target="https://goo.gl/gk7g2q" TargetMode="External"/><Relationship Id="rId4" Type="http://schemas.openxmlformats.org/officeDocument/2006/relationships/hyperlink" Target="https://goo.gl/fyRCQ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35696" cy="1866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0" y="1957217"/>
            <a:ext cx="7431177" cy="1210615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105</a:t>
            </a:r>
            <a:r>
              <a:rPr lang="zh-TW" altLang="en-US" sz="4800" dirty="0" smtClean="0"/>
              <a:t>年教育部數位學伴計畫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3270" y="4397765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5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504208"/>
          </a:xfrm>
        </p:spPr>
        <p:txBody>
          <a:bodyPr/>
          <a:lstStyle/>
          <a:p>
            <a:r>
              <a:rPr lang="zh-TW" altLang="en-US" dirty="0" smtClean="0"/>
              <a:t>精華流程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83360"/>
          </a:xfrm>
          <a:solidFill>
            <a:schemeClr val="bg2"/>
          </a:solidFill>
        </p:spPr>
        <p:txBody>
          <a:bodyPr/>
          <a:lstStyle/>
          <a:p>
            <a:r>
              <a:rPr lang="zh-TW" altLang="zh-TW" dirty="0"/>
              <a:t>太陽神殿遺址是慶典儀式開始之處，百位宮女和軍隊，捧着祭品率先登場。接著大臣、貴族、祭司，最後是</a:t>
            </a:r>
            <a:r>
              <a:rPr lang="zh-TW" altLang="zh-TW" dirty="0" smtClean="0"/>
              <a:t>被</a:t>
            </a:r>
            <a:r>
              <a:rPr lang="zh-TW" altLang="en-US" dirty="0"/>
              <a:t>侍</a:t>
            </a:r>
            <a:r>
              <a:rPr lang="zh-TW" altLang="en-US" dirty="0" smtClean="0"/>
              <a:t>衛</a:t>
            </a:r>
            <a:r>
              <a:rPr lang="zh-TW" altLang="zh-TW" dirty="0" smtClean="0"/>
              <a:t>抬</a:t>
            </a:r>
            <a:r>
              <a:rPr lang="zh-TW" altLang="en-US" dirty="0"/>
              <a:t>著</a:t>
            </a:r>
            <a:r>
              <a:rPr lang="zh-TW" altLang="zh-TW" dirty="0" smtClean="0"/>
              <a:t>轎子</a:t>
            </a:r>
            <a:r>
              <a:rPr lang="zh-TW" altLang="zh-TW" dirty="0"/>
              <a:t>的王后及國王。隊伍約有</a:t>
            </a:r>
            <a:r>
              <a:rPr lang="en-US" altLang="zh-TW" dirty="0"/>
              <a:t>3</a:t>
            </a:r>
            <a:r>
              <a:rPr lang="zh-TW" altLang="zh-TW" dirty="0"/>
              <a:t>公里長，前往</a:t>
            </a:r>
            <a:r>
              <a:rPr lang="zh-TW" altLang="zh-TW" b="1" u="sng" dirty="0">
                <a:solidFill>
                  <a:srgbClr val="FF0000"/>
                </a:solidFill>
              </a:rPr>
              <a:t>沙塞瓦曼古堡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太陽祭下半場，捧著聖品的太陽貞女負責開路，在佩戴武器</a:t>
            </a:r>
            <a:r>
              <a:rPr lang="zh-TW" altLang="zh-TW" dirty="0" smtClean="0"/>
              <a:t>的</a:t>
            </a:r>
            <a:r>
              <a:rPr lang="zh-TW" altLang="en-US" dirty="0" smtClean="0"/>
              <a:t>侍</a:t>
            </a:r>
            <a:r>
              <a:rPr lang="zh-TW" altLang="en-US" dirty="0"/>
              <a:t>衛</a:t>
            </a:r>
            <a:r>
              <a:rPr lang="zh-TW" altLang="zh-TW" dirty="0" smtClean="0"/>
              <a:t>護</a:t>
            </a:r>
            <a:r>
              <a:rPr lang="zh-TW" altLang="zh-TW" dirty="0"/>
              <a:t>駕，坐在轎子上的國王王后自後山的</a:t>
            </a:r>
            <a:r>
              <a:rPr lang="zh-TW" altLang="zh-TW" dirty="0" smtClean="0"/>
              <a:t>高處來到</a:t>
            </a:r>
            <a:r>
              <a:rPr lang="zh-TW" altLang="zh-TW" dirty="0"/>
              <a:t>武器廣場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檢閱</a:t>
            </a:r>
            <a:r>
              <a:rPr lang="zh-TW" altLang="zh-TW" dirty="0"/>
              <a:t>臣民以後，國王會登上寶座，以太陽之子的身份進入整個太陽祭最重要的程序：帶領群臣和子民進行禱告、向太陽神</a:t>
            </a:r>
            <a:r>
              <a:rPr lang="zh-TW" altLang="zh-TW" dirty="0" smtClean="0"/>
              <a:t>敬酒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474862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76811"/>
              </p:ext>
            </p:extLst>
          </p:nvPr>
        </p:nvGraphicFramePr>
        <p:xfrm>
          <a:off x="179512" y="188640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b/b4/Sacsahuaman_masonry1.jpg/150px-Sacsahuaman_masonr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t="-3193"/>
          <a:stretch/>
        </p:blipFill>
        <p:spPr bwMode="auto">
          <a:xfrm>
            <a:off x="7118146" y="97389"/>
            <a:ext cx="1795287" cy="167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211"/>
            <a:ext cx="9144000" cy="1512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63268"/>
            <a:ext cx="7772400" cy="1609344"/>
          </a:xfrm>
        </p:spPr>
        <p:txBody>
          <a:bodyPr/>
          <a:lstStyle/>
          <a:p>
            <a:r>
              <a:rPr lang="zh-TW" altLang="en-US" dirty="0" smtClean="0"/>
              <a:t>知識小補充</a:t>
            </a:r>
            <a:r>
              <a:rPr lang="zh-TW" altLang="en-US" dirty="0"/>
              <a:t>：</a:t>
            </a:r>
            <a:r>
              <a:rPr lang="zh-TW" altLang="en-US" dirty="0" smtClean="0"/>
              <a:t>沙</a:t>
            </a:r>
            <a:r>
              <a:rPr lang="zh-TW" altLang="en-US" dirty="0"/>
              <a:t>塞瓦曼古堡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490" y="1844824"/>
            <a:ext cx="7772400" cy="4050792"/>
          </a:xfrm>
        </p:spPr>
        <p:txBody>
          <a:bodyPr/>
          <a:lstStyle/>
          <a:p>
            <a:r>
              <a:rPr lang="zh-TW" altLang="en-US" dirty="0"/>
              <a:t>是一座</a:t>
            </a:r>
            <a:r>
              <a:rPr lang="zh-TW" altLang="en-US" b="1" u="sng" dirty="0"/>
              <a:t>印</a:t>
            </a:r>
            <a:r>
              <a:rPr lang="zh-TW" altLang="en-US" b="1" u="sng" dirty="0" smtClean="0"/>
              <a:t>加</a:t>
            </a:r>
            <a:r>
              <a:rPr lang="zh-TW" altLang="zh-TW" dirty="0" smtClean="0"/>
              <a:t>呈</a:t>
            </a:r>
            <a:r>
              <a:rPr lang="en-US" altLang="zh-TW" dirty="0"/>
              <a:t>Z</a:t>
            </a:r>
            <a:r>
              <a:rPr lang="zh-TW" altLang="zh-TW" dirty="0"/>
              <a:t>字型的</a:t>
            </a:r>
            <a:r>
              <a:rPr lang="zh-TW" altLang="zh-TW" dirty="0" smtClean="0"/>
              <a:t>石牆</a:t>
            </a:r>
            <a:r>
              <a:rPr lang="zh-TW" altLang="en-US" dirty="0" smtClean="0"/>
              <a:t>建築，</a:t>
            </a:r>
            <a:r>
              <a:rPr lang="zh-TW" altLang="en-US" dirty="0"/>
              <a:t>海拔為</a:t>
            </a:r>
            <a:r>
              <a:rPr lang="en-US" altLang="zh-TW" dirty="0"/>
              <a:t>3701</a:t>
            </a:r>
            <a:r>
              <a:rPr lang="zh-TW" altLang="en-US" dirty="0"/>
              <a:t>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至今</a:t>
            </a:r>
            <a:r>
              <a:rPr lang="zh-TW" altLang="zh-TW" dirty="0"/>
              <a:t>，考古學家仍在</a:t>
            </a:r>
            <a:r>
              <a:rPr lang="zh-TW" altLang="zh-TW" dirty="0" smtClean="0"/>
              <a:t>探索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印加人</a:t>
            </a:r>
            <a:r>
              <a:rPr lang="zh-TW" altLang="zh-TW" dirty="0"/>
              <a:t>到底如何搬運這些重達百噸的石頭上山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如何</a:t>
            </a:r>
            <a:r>
              <a:rPr lang="zh-TW" altLang="zh-TW" dirty="0"/>
              <a:t>把巨石堆疊</a:t>
            </a:r>
            <a:r>
              <a:rPr lang="zh-TW" altLang="zh-TW" dirty="0" smtClean="0"/>
              <a:t>起來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如何</a:t>
            </a:r>
            <a:r>
              <a:rPr lang="zh-TW" altLang="zh-TW" dirty="0" smtClean="0"/>
              <a:t>不</a:t>
            </a:r>
            <a:r>
              <a:rPr lang="zh-TW" altLang="zh-TW" dirty="0"/>
              <a:t>靠</a:t>
            </a:r>
            <a:r>
              <a:rPr lang="zh-TW" altLang="zh-TW" dirty="0" smtClean="0"/>
              <a:t>泥土這樣</a:t>
            </a:r>
            <a:r>
              <a:rPr lang="zh-TW" altLang="zh-TW" dirty="0"/>
              <a:t>的黏合物</a:t>
            </a:r>
            <a:r>
              <a:rPr lang="zh-TW" altLang="zh-TW" dirty="0" smtClean="0"/>
              <a:t>，將</a:t>
            </a:r>
            <a:r>
              <a:rPr lang="zh-TW" altLang="zh-TW" dirty="0"/>
              <a:t>這些</a:t>
            </a:r>
            <a:r>
              <a:rPr lang="zh-TW" altLang="zh-TW" dirty="0" smtClean="0"/>
              <a:t>石頭堆砌</a:t>
            </a:r>
            <a:r>
              <a:rPr lang="zh-TW" altLang="zh-TW" dirty="0"/>
              <a:t>得</a:t>
            </a:r>
            <a:r>
              <a:rPr lang="zh-TW" altLang="zh-TW" dirty="0" smtClean="0"/>
              <a:t>極其精確，</a:t>
            </a:r>
            <a:r>
              <a:rPr lang="zh-TW" altLang="en-US" dirty="0" smtClean="0"/>
              <a:t>甚至</a:t>
            </a:r>
            <a:r>
              <a:rPr lang="zh-TW" altLang="zh-TW" dirty="0" smtClean="0"/>
              <a:t>連</a:t>
            </a:r>
            <a:r>
              <a:rPr lang="zh-TW" altLang="zh-TW" dirty="0"/>
              <a:t>一張紙也無法塞</a:t>
            </a:r>
            <a:r>
              <a:rPr lang="zh-TW" altLang="zh-TW" dirty="0" smtClean="0"/>
              <a:t>進去</a:t>
            </a:r>
            <a:r>
              <a:rPr lang="zh-TW" altLang="en-US" dirty="0"/>
              <a:t>？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http://solomo.xinmedia.com/travel/614-Cuzco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https://goo.gl/r1al3h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https://goo.gl/fyRCQb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https://goo.gl/gk7g2q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https://goo.gl/3zDeIQ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75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7038" cy="15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66928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中華電信暨基金會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《</a:t>
            </a:r>
            <a:r>
              <a:rPr lang="zh-TW" altLang="en-US" sz="4800" dirty="0" smtClean="0"/>
              <a:t>好厝邊</a:t>
            </a:r>
            <a:r>
              <a:rPr lang="en-US" altLang="zh-TW" sz="4800" dirty="0" smtClean="0"/>
              <a:t>》</a:t>
            </a:r>
            <a:r>
              <a:rPr lang="zh-TW" altLang="en-US" sz="4800" dirty="0" smtClean="0"/>
              <a:t>社區網路課輔計畫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451405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94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82" y="0"/>
            <a:ext cx="1777770" cy="184482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元大、輔大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夢想起飛公益合作案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0432" y="4293096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5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2927"/>
            <a:ext cx="8229600" cy="764704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七大奇景連連看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06" y="857631"/>
            <a:ext cx="2304256" cy="17281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80112" y="3675137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r>
              <a:rPr lang="zh-TW" altLang="en-US" sz="2400" dirty="0" smtClean="0"/>
              <a:t>中國</a:t>
            </a:r>
            <a:r>
              <a:rPr lang="zh-TW" altLang="en-US" sz="2400" dirty="0"/>
              <a:t>萬里長城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06" y="2804023"/>
            <a:ext cx="2159001" cy="17622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80112" y="1965395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r>
              <a:rPr lang="zh-TW" altLang="en-US" sz="2400" dirty="0" smtClean="0"/>
              <a:t>里約熱內盧</a:t>
            </a:r>
            <a:r>
              <a:rPr lang="zh-TW" altLang="en-US" sz="2400" dirty="0"/>
              <a:t>基督像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06" y="4777867"/>
            <a:ext cx="2299875" cy="151216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80112" y="5244566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r>
              <a:rPr lang="zh-TW" altLang="en-US" sz="2400" dirty="0" smtClean="0"/>
              <a:t>印度</a:t>
            </a:r>
            <a:r>
              <a:rPr lang="zh-TW" altLang="en-US" sz="2400" dirty="0"/>
              <a:t>泰姬瑪哈陵</a:t>
            </a:r>
          </a:p>
        </p:txBody>
      </p:sp>
      <p:sp>
        <p:nvSpPr>
          <p:cNvPr id="13" name="矩形 12"/>
          <p:cNvSpPr/>
          <p:nvPr/>
        </p:nvSpPr>
        <p:spPr>
          <a:xfrm>
            <a:off x="3563888" y="196539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6016" y="368127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10025" y="547539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3767815" y="2132856"/>
            <a:ext cx="1956313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3622560" y="2256482"/>
            <a:ext cx="2101568" cy="164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3622560" y="5483349"/>
            <a:ext cx="2101568" cy="1767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" y="240676"/>
            <a:ext cx="1674999" cy="26642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5682" y="543465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endParaRPr lang="en-US" altLang="zh-TW" dirty="0" smtClean="0"/>
          </a:p>
          <a:p>
            <a:r>
              <a:rPr lang="zh-TW" altLang="en-US" dirty="0" smtClean="0"/>
              <a:t>約旦</a:t>
            </a:r>
            <a:r>
              <a:rPr lang="zh-TW" altLang="en-US" dirty="0"/>
              <a:t>佩特拉古城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17" y="803274"/>
            <a:ext cx="2196657" cy="140036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8560" y="5434652"/>
            <a:ext cx="230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/>
              <a:t>墨西哥奇</a:t>
            </a:r>
            <a:r>
              <a:rPr lang="zh-TW" altLang="en-US" dirty="0"/>
              <a:t>琴伊察瑪</a:t>
            </a:r>
            <a:r>
              <a:rPr lang="zh-TW" altLang="en-US" dirty="0" smtClean="0"/>
              <a:t>雅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88" y="803274"/>
            <a:ext cx="2309827" cy="13556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88990" y="541545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ym typeface="Wingdings" panose="05000000000000000000" pitchFamily="2" charset="2"/>
              </a:rPr>
              <a:t></a:t>
            </a:r>
            <a:endParaRPr lang="en-US" altLang="zh-TW" dirty="0" smtClean="0"/>
          </a:p>
          <a:p>
            <a:r>
              <a:rPr lang="zh-TW" altLang="en-US" dirty="0" smtClean="0"/>
              <a:t>義大利羅馬競技場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526987"/>
            <a:ext cx="2035956" cy="1987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946633" y="5415450"/>
            <a:ext cx="15696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b="1" dirty="0" smtClean="0"/>
              <a:t>秘魯</a:t>
            </a:r>
            <a:r>
              <a:rPr lang="zh-TW" altLang="en-US" b="1" dirty="0"/>
              <a:t>馬丘比丘</a:t>
            </a:r>
          </a:p>
        </p:txBody>
      </p:sp>
      <p:sp>
        <p:nvSpPr>
          <p:cNvPr id="17" name="矩形 16"/>
          <p:cNvSpPr/>
          <p:nvPr/>
        </p:nvSpPr>
        <p:spPr>
          <a:xfrm>
            <a:off x="787408" y="299695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28250" y="232992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25757" y="232992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87347" y="269925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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1430541" y="2514589"/>
            <a:ext cx="1682719" cy="30746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704652" y="2514589"/>
            <a:ext cx="0" cy="30855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7731463" y="2924035"/>
            <a:ext cx="226850" cy="26652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966656" y="3195387"/>
            <a:ext cx="2629272" cy="24047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7375"/>
            <a:ext cx="7772400" cy="1609344"/>
          </a:xfrm>
        </p:spPr>
        <p:txBody>
          <a:bodyPr/>
          <a:lstStyle/>
          <a:p>
            <a:r>
              <a:rPr lang="zh-TW" altLang="en-US" b="1" dirty="0"/>
              <a:t>秘魯馬丘</a:t>
            </a:r>
            <a:r>
              <a:rPr lang="zh-TW" altLang="en-US" b="1" dirty="0" smtClean="0"/>
              <a:t>比丘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8104" y="1700808"/>
            <a:ext cx="3432669" cy="4694248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850378" y="1700808"/>
            <a:ext cx="4081661" cy="5040560"/>
          </a:xfrm>
        </p:spPr>
        <p:txBody>
          <a:bodyPr>
            <a:normAutofit/>
          </a:bodyPr>
          <a:lstStyle/>
          <a:p>
            <a:r>
              <a:rPr lang="zh-TW" altLang="en-US" dirty="0"/>
              <a:t>是</a:t>
            </a:r>
            <a:r>
              <a:rPr lang="zh-TW" altLang="en-US" dirty="0">
                <a:solidFill>
                  <a:srgbClr val="FF0000"/>
                </a:solidFill>
              </a:rPr>
              <a:t>祕魯</a:t>
            </a:r>
            <a:r>
              <a:rPr lang="zh-TW" altLang="en-US" dirty="0"/>
              <a:t>一個著名的前哥倫布時期時</a:t>
            </a:r>
            <a:r>
              <a:rPr lang="zh-TW" altLang="en-US" dirty="0">
                <a:solidFill>
                  <a:srgbClr val="FF0000"/>
                </a:solidFill>
              </a:rPr>
              <a:t>印加帝國的遺蹟</a:t>
            </a:r>
            <a:r>
              <a:rPr lang="zh-TW" altLang="en-US" dirty="0"/>
              <a:t>，位在海拔</a:t>
            </a:r>
            <a:r>
              <a:rPr lang="en-US" altLang="zh-TW" dirty="0"/>
              <a:t>2350—2430</a:t>
            </a:r>
            <a:r>
              <a:rPr lang="zh-TW" altLang="en-US" dirty="0"/>
              <a:t>公尺的山脊</a:t>
            </a:r>
            <a:r>
              <a:rPr lang="zh-TW" altLang="en-US" dirty="0" smtClean="0"/>
              <a:t>上</a:t>
            </a:r>
            <a:r>
              <a:rPr lang="zh-TW" altLang="en-US" dirty="0"/>
              <a:t>，</a:t>
            </a:r>
            <a:r>
              <a:rPr lang="zh-TW" altLang="en-US" dirty="0" smtClean="0"/>
              <a:t>發現於</a:t>
            </a:r>
            <a:r>
              <a:rPr lang="en-US" altLang="zh-TW" dirty="0" smtClean="0"/>
              <a:t>1911</a:t>
            </a:r>
            <a:r>
              <a:rPr lang="zh-TW" altLang="en-US" dirty="0" smtClean="0"/>
              <a:t>年。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1983</a:t>
            </a:r>
            <a:r>
              <a:rPr lang="zh-TW" altLang="en-US" dirty="0"/>
              <a:t>年，馬丘比丘古神廟被</a:t>
            </a:r>
            <a:r>
              <a:rPr lang="zh-TW" altLang="en-US" dirty="0">
                <a:solidFill>
                  <a:srgbClr val="FF0000"/>
                </a:solidFill>
              </a:rPr>
              <a:t>聯合國教科文組織</a:t>
            </a:r>
            <a:r>
              <a:rPr lang="zh-TW" altLang="en-US" dirty="0"/>
              <a:t>定為</a:t>
            </a:r>
            <a:r>
              <a:rPr lang="zh-TW" altLang="en-US" dirty="0">
                <a:solidFill>
                  <a:srgbClr val="FF0000"/>
                </a:solidFill>
              </a:rPr>
              <a:t>世界遺產</a:t>
            </a:r>
            <a:r>
              <a:rPr lang="zh-TW" altLang="en-US" dirty="0"/>
              <a:t>，且為</a:t>
            </a:r>
            <a:r>
              <a:rPr lang="zh-TW" altLang="en-US" dirty="0">
                <a:solidFill>
                  <a:srgbClr val="FF0000"/>
                </a:solidFill>
              </a:rPr>
              <a:t>文化與自然雙重遺產</a:t>
            </a:r>
            <a:r>
              <a:rPr lang="zh-TW" altLang="en-US" dirty="0"/>
              <a:t>。但與此同時，馬丘比丘也面臨著遭旅遊業破壞的擔憂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6876256" y="4293096"/>
            <a:ext cx="1296144" cy="8640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9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“印加帝國太陽祭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" y="81507"/>
            <a:ext cx="8937820" cy="677649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0" y="332656"/>
            <a:ext cx="9144001" cy="273630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尋找失落古文明慶典</a:t>
            </a:r>
            <a:r>
              <a:rPr lang="en-US" altLang="zh-TW" sz="4800" b="1" dirty="0">
                <a:solidFill>
                  <a:srgbClr val="FF0000"/>
                </a:solidFill>
              </a:rPr>
              <a:t/>
            </a:r>
            <a:br>
              <a:rPr lang="en-US" altLang="zh-TW" sz="4800" b="1" dirty="0">
                <a:solidFill>
                  <a:srgbClr val="FF0000"/>
                </a:solidFill>
              </a:rPr>
            </a:br>
            <a:r>
              <a:rPr lang="zh-TW" altLang="en-US" sz="4800" b="1" dirty="0" smtClean="0">
                <a:solidFill>
                  <a:srgbClr val="FF0000"/>
                </a:solidFill>
              </a:rPr>
              <a:t>印加帝國太陽祭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</a:rPr>
            </a:b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772" y="-6684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除了家喻戶曉的世界七大奇觀</a:t>
            </a:r>
            <a:r>
              <a:rPr lang="en-US" altLang="zh-TW" dirty="0"/>
              <a:t>—</a:t>
            </a:r>
            <a:r>
              <a:rPr lang="zh-TW" altLang="en-US" dirty="0"/>
              <a:t>馬丘</a:t>
            </a:r>
            <a:r>
              <a:rPr lang="zh-TW" altLang="en-US" dirty="0" smtClean="0"/>
              <a:t>比丘，你</a:t>
            </a:r>
            <a:r>
              <a:rPr lang="zh-TW" altLang="en-US" dirty="0"/>
              <a:t>知道全美洲最古老的慶典也在祕魯嗎？</a:t>
            </a:r>
          </a:p>
        </p:txBody>
      </p:sp>
    </p:spTree>
    <p:extLst>
      <p:ext uri="{BB962C8B-B14F-4D97-AF65-F5344CB8AC3E}">
        <p14:creationId xmlns:p14="http://schemas.microsoft.com/office/powerpoint/2010/main" val="2415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崇拜太陽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45053"/>
            <a:ext cx="7989540" cy="378329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zh-TW" altLang="en-US" dirty="0" smtClean="0"/>
              <a:t>信仰：</a:t>
            </a:r>
            <a:r>
              <a:rPr lang="zh-TW" altLang="zh-TW" dirty="0" smtClean="0"/>
              <a:t>印</a:t>
            </a:r>
            <a:r>
              <a:rPr lang="zh-TW" altLang="zh-TW" dirty="0"/>
              <a:t>加帝國主要信仰</a:t>
            </a:r>
            <a:r>
              <a:rPr lang="zh-TW" altLang="zh-TW" b="1" dirty="0">
                <a:solidFill>
                  <a:srgbClr val="FF0000"/>
                </a:solidFill>
              </a:rPr>
              <a:t>太陽神因</a:t>
            </a:r>
            <a:r>
              <a:rPr lang="zh-TW" altLang="zh-TW" b="1" dirty="0" smtClean="0">
                <a:solidFill>
                  <a:srgbClr val="FF0000"/>
                </a:solidFill>
              </a:rPr>
              <a:t>蒂</a:t>
            </a:r>
            <a:r>
              <a:rPr lang="en-US" altLang="zh-TW" b="1" dirty="0" smtClean="0">
                <a:solidFill>
                  <a:srgbClr val="FF0000"/>
                </a:solidFill>
              </a:rPr>
              <a:t>(inti)</a:t>
            </a:r>
            <a:r>
              <a:rPr lang="zh-TW" altLang="en-US" dirty="0" smtClean="0"/>
              <a:t>，自認為</a:t>
            </a:r>
            <a:r>
              <a:rPr lang="zh-TW" altLang="zh-TW" dirty="0" smtClean="0"/>
              <a:t>太陽神</a:t>
            </a:r>
            <a:r>
              <a:rPr lang="zh-TW" altLang="zh-TW" dirty="0"/>
              <a:t>的後裔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傳說</a:t>
            </a:r>
            <a:r>
              <a:rPr lang="zh-TW" altLang="en-US" dirty="0"/>
              <a:t>：</a:t>
            </a:r>
            <a:r>
              <a:rPr lang="zh-TW" altLang="zh-TW" dirty="0" smtClean="0"/>
              <a:t>太陽神</a:t>
            </a:r>
            <a:r>
              <a:rPr lang="zh-TW" altLang="zh-TW" dirty="0"/>
              <a:t>派了他的一對兒女</a:t>
            </a:r>
            <a:r>
              <a:rPr lang="zh-TW" altLang="zh-TW" u="sng" dirty="0"/>
              <a:t>曼科·卡帕克</a:t>
            </a:r>
            <a:r>
              <a:rPr lang="zh-TW" altLang="zh-TW" dirty="0"/>
              <a:t>和</a:t>
            </a:r>
            <a:r>
              <a:rPr lang="zh-TW" altLang="zh-TW" u="sng" dirty="0"/>
              <a:t>馬奧克約</a:t>
            </a:r>
            <a:r>
              <a:rPr lang="zh-TW" altLang="zh-TW" dirty="0"/>
              <a:t>向印加人民教導曆法、律制等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每年</a:t>
            </a:r>
            <a:r>
              <a:rPr lang="en-US" altLang="zh-TW" b="1" dirty="0" smtClean="0">
                <a:solidFill>
                  <a:srgbClr val="FF0000"/>
                </a:solidFill>
              </a:rPr>
              <a:t>6</a:t>
            </a:r>
            <a:r>
              <a:rPr lang="zh-TW" altLang="zh-TW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24</a:t>
            </a:r>
            <a:r>
              <a:rPr lang="zh-TW" altLang="zh-TW" b="1" dirty="0">
                <a:solidFill>
                  <a:srgbClr val="FF0000"/>
                </a:solidFill>
              </a:rPr>
              <a:t>日</a:t>
            </a:r>
            <a:r>
              <a:rPr lang="zh-TW" altLang="zh-TW" dirty="0"/>
              <a:t>是印加帝國最重要的節日</a:t>
            </a:r>
            <a:r>
              <a:rPr lang="zh-TW" altLang="zh-TW" b="1" dirty="0">
                <a:solidFill>
                  <a:srgbClr val="FF0000"/>
                </a:solidFill>
              </a:rPr>
              <a:t>太陽</a:t>
            </a:r>
            <a:r>
              <a:rPr lang="zh-TW" altLang="zh-TW" b="1" dirty="0" smtClean="0">
                <a:solidFill>
                  <a:srgbClr val="FF0000"/>
                </a:solidFill>
              </a:rPr>
              <a:t>祭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en-US" altLang="zh-TW" b="1" dirty="0" err="1" smtClean="0">
                <a:solidFill>
                  <a:srgbClr val="FF0000"/>
                </a:solidFill>
              </a:rPr>
              <a:t>IntiRaymi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/>
              <a:t>印加人</a:t>
            </a:r>
            <a:r>
              <a:rPr lang="zh-TW" altLang="en-US" dirty="0" smtClean="0"/>
              <a:t>於此日</a:t>
            </a:r>
            <a:r>
              <a:rPr lang="zh-TW" altLang="zh-TW" dirty="0" smtClean="0"/>
              <a:t>把</a:t>
            </a:r>
            <a:r>
              <a:rPr lang="zh-TW" altLang="zh-TW" dirty="0"/>
              <a:t>自己的農作物和家畜獻祭予太陽神，感謝太陽神每年賜陽光到大地，令動物可以成長和農作物可以豐盛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1026" name="Picture 2" descr="https://upload.wikimedia.org/wikipedia/commons/thumb/9/9d/Sol_de_Mayo-Bandera_de_Argentina.svg/200px-Sol_de_Mayo-Bandera_de_Argent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0" y="400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6372200" y="4941168"/>
            <a:ext cx="1959562" cy="1837604"/>
            <a:chOff x="4218905" y="188641"/>
            <a:chExt cx="1959562" cy="1837604"/>
          </a:xfrm>
        </p:grpSpPr>
        <p:pic>
          <p:nvPicPr>
            <p:cNvPr id="1030" name="Picture 6" descr="https://upload.wikimedia.org/wikipedia/commons/7/70/Manqu_Qhapaqwan_Mama_Uqllu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570" y="188641"/>
              <a:ext cx="1497897" cy="18376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4218905" y="188641"/>
              <a:ext cx="461665" cy="12961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r>
                <a:rPr lang="zh-TW" altLang="en-US" dirty="0" smtClean="0"/>
                <a:t>太陽神後裔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32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30254"/>
            <a:ext cx="7772400" cy="1609344"/>
          </a:xfrm>
        </p:spPr>
        <p:txBody>
          <a:bodyPr>
            <a:normAutofit/>
          </a:bodyPr>
          <a:lstStyle/>
          <a:p>
            <a:r>
              <a:rPr lang="zh-TW" altLang="zh-TW" dirty="0">
                <a:effectLst/>
              </a:rPr>
              <a:t>為何會在</a:t>
            </a:r>
            <a:r>
              <a:rPr lang="zh-TW" altLang="zh-TW" dirty="0" smtClean="0">
                <a:effectLst/>
              </a:rPr>
              <a:t>冬至舉行</a:t>
            </a:r>
            <a:r>
              <a:rPr lang="zh-TW" altLang="zh-TW" dirty="0">
                <a:effectLst/>
              </a:rPr>
              <a:t>太陽祭</a:t>
            </a:r>
            <a:r>
              <a:rPr lang="zh-TW" altLang="zh-TW" dirty="0" smtClean="0">
                <a:effectLst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687" y="1556792"/>
            <a:ext cx="7772400" cy="29637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zh-TW" altLang="zh-TW" dirty="0" smtClean="0"/>
              <a:t>冬至整個</a:t>
            </a:r>
            <a:r>
              <a:rPr lang="zh-TW" altLang="zh-TW" dirty="0"/>
              <a:t>安地斯</a:t>
            </a:r>
            <a:r>
              <a:rPr lang="zh-TW" altLang="zh-TW" dirty="0" smtClean="0"/>
              <a:t>山區</a:t>
            </a:r>
            <a:r>
              <a:rPr lang="zh-TW" altLang="en-US" dirty="0" smtClean="0"/>
              <a:t>正式</a:t>
            </a:r>
            <a:r>
              <a:rPr lang="zh-TW" altLang="zh-TW" dirty="0" smtClean="0"/>
              <a:t>進入</a:t>
            </a:r>
            <a:r>
              <a:rPr lang="zh-TW" altLang="zh-TW" dirty="0"/>
              <a:t>嚴寒</a:t>
            </a:r>
            <a:r>
              <a:rPr lang="zh-TW" altLang="zh-TW" dirty="0" smtClean="0"/>
              <a:t>冬季</a:t>
            </a:r>
            <a:r>
              <a:rPr lang="zh-TW" altLang="en-US" dirty="0"/>
              <a:t>，</a:t>
            </a:r>
            <a:r>
              <a:rPr lang="zh-TW" altLang="zh-TW" dirty="0" smtClean="0"/>
              <a:t>太陽</a:t>
            </a:r>
            <a:r>
              <a:rPr lang="zh-TW" altLang="zh-TW" dirty="0"/>
              <a:t>運行到距離赤道最遠的地方，缺乏陽光照耀的滋養，萬物不</a:t>
            </a:r>
            <a:r>
              <a:rPr lang="zh-TW" altLang="zh-TW" dirty="0" smtClean="0"/>
              <a:t>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印</a:t>
            </a:r>
            <a:r>
              <a:rPr lang="zh-TW" altLang="zh-TW" dirty="0"/>
              <a:t>加</a:t>
            </a:r>
            <a:r>
              <a:rPr lang="zh-TW" altLang="zh-TW" dirty="0" smtClean="0"/>
              <a:t>傳統</a:t>
            </a:r>
            <a:r>
              <a:rPr lang="zh-TW" altLang="en-US" dirty="0" smtClean="0"/>
              <a:t>相信</a:t>
            </a:r>
            <a:r>
              <a:rPr lang="zh-TW" altLang="en-US" dirty="0"/>
              <a:t>：</a:t>
            </a:r>
            <a:r>
              <a:rPr lang="zh-TW" altLang="zh-TW" dirty="0" smtClean="0"/>
              <a:t>一旦</a:t>
            </a:r>
            <a:r>
              <a:rPr lang="zh-TW" altLang="zh-TW" dirty="0"/>
              <a:t>沒有了太陽神的守護，世界將失落於黑暗，步向滅亡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於是</a:t>
            </a:r>
            <a:r>
              <a:rPr lang="zh-TW" altLang="zh-TW" dirty="0"/>
              <a:t>，古印加人便在冬至這</a:t>
            </a:r>
            <a:r>
              <a:rPr lang="zh-TW" altLang="zh-TW" dirty="0" smtClean="0"/>
              <a:t>一天</a:t>
            </a:r>
            <a:r>
              <a:rPr lang="zh-TW" altLang="en-US" dirty="0" smtClean="0"/>
              <a:t>舉</a:t>
            </a:r>
            <a:r>
              <a:rPr lang="zh-TW" altLang="zh-TW" dirty="0" smtClean="0"/>
              <a:t>辦</a:t>
            </a:r>
            <a:r>
              <a:rPr lang="zh-TW" altLang="zh-TW" dirty="0"/>
              <a:t>太陽祭，以表示對於太陽神的感恩，祈求來年依然得到太陽神賞賜光明與溫暖</a:t>
            </a:r>
            <a:r>
              <a:rPr lang="zh-TW" altLang="zh-TW" dirty="0" smtClean="0"/>
              <a:t>，族群</a:t>
            </a:r>
            <a:r>
              <a:rPr lang="zh-TW" altLang="zh-TW" dirty="0"/>
              <a:t>強大興旺。</a:t>
            </a:r>
          </a:p>
          <a:p>
            <a:endParaRPr lang="zh-TW" altLang="en-US" b="1" dirty="0"/>
          </a:p>
        </p:txBody>
      </p:sp>
      <p:pic>
        <p:nvPicPr>
          <p:cNvPr id="2050" name="Picture 2" descr="https://upload.wikimedia.org/wikipedia/commons/thumb/4/4a/Haucaycuzqui.jpg/180px-Haucaycuzq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06">
            <a:off x="6507438" y="4128086"/>
            <a:ext cx="2078237" cy="254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5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7216CA-7057-4B7D-8A49-A4D368EE9F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木頭類型</Template>
  <TotalTime>0</TotalTime>
  <Words>658</Words>
  <Application>Microsoft Office PowerPoint</Application>
  <PresentationFormat>如螢幕大小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Rockwell</vt:lpstr>
      <vt:lpstr>Rockwell Condensed</vt:lpstr>
      <vt:lpstr>微軟正黑體</vt:lpstr>
      <vt:lpstr>標楷體</vt:lpstr>
      <vt:lpstr>Arial</vt:lpstr>
      <vt:lpstr>Century Gothic</vt:lpstr>
      <vt:lpstr>Wingdings</vt:lpstr>
      <vt:lpstr>木刻字型</vt:lpstr>
      <vt:lpstr>105年教育部數位學伴計畫</vt:lpstr>
      <vt:lpstr>中華電信暨基金會 《好厝邊》社區網路課輔計畫</vt:lpstr>
      <vt:lpstr>元大、輔大 夢想起飛公益合作案</vt:lpstr>
      <vt:lpstr>七大奇景連連看</vt:lpstr>
      <vt:lpstr>PowerPoint 簡報</vt:lpstr>
      <vt:lpstr>秘魯馬丘比丘</vt:lpstr>
      <vt:lpstr>尋找失落古文明慶典 印加帝國太陽祭 </vt:lpstr>
      <vt:lpstr>崇拜太陽</vt:lpstr>
      <vt:lpstr>為何會在冬至舉行太陽祭？</vt:lpstr>
      <vt:lpstr>精華流程</vt:lpstr>
      <vt:lpstr>PowerPoint 簡報</vt:lpstr>
      <vt:lpstr>知識小補充：沙塞瓦曼古堡</vt:lpstr>
      <vt:lpstr>資料來源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2016-09-19T03:29:40Z</dcterms:created>
  <dcterms:modified xsi:type="dcterms:W3CDTF">2016-10-03T03:31:46Z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