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66" r:id="rId3"/>
    <p:sldId id="267" r:id="rId4"/>
    <p:sldId id="268" r:id="rId5"/>
    <p:sldId id="277" r:id="rId6"/>
    <p:sldId id="271" r:id="rId7"/>
    <p:sldId id="272" r:id="rId8"/>
    <p:sldId id="269" r:id="rId9"/>
    <p:sldId id="273" r:id="rId10"/>
    <p:sldId id="274" r:id="rId11"/>
    <p:sldId id="276" r:id="rId12"/>
    <p:sldId id="27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575" userDrawn="1">
          <p15:clr>
            <a:srgbClr val="A4A3A4"/>
          </p15:clr>
        </p15:guide>
        <p15:guide id="10" pos="5185" userDrawn="1">
          <p15:clr>
            <a:srgbClr val="A4A3A4"/>
          </p15:clr>
        </p15:guide>
        <p15:guide id="11" pos="4284" userDrawn="1">
          <p15:clr>
            <a:srgbClr val="A4A3A4"/>
          </p15:clr>
        </p15:guide>
        <p15:guide id="12" pos="5437" userDrawn="1">
          <p15:clr>
            <a:srgbClr val="A4A3A4"/>
          </p15:clr>
        </p15:guide>
        <p15:guide id="13" pos="2772" userDrawn="1">
          <p15:clr>
            <a:srgbClr val="A4A3A4"/>
          </p15:clr>
        </p15:guide>
        <p15:guide id="14" pos="323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48" y="4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2880"/>
        <p:guide pos="575"/>
        <p:guide pos="5185"/>
        <p:guide pos="4284"/>
        <p:guide pos="5437"/>
        <p:guide pos="2772"/>
        <p:guide pos="32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19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28FCA9C-FF92-4024-BDEC-A6D3B663DC09}" type="datetimeFigureOut">
              <a:rPr lang="en-US" altLang="zh-TW"/>
              <a:t>10/7/2016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446DCAE-1661-43FF-8A44-43DAFDC1FD9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772AB877-E7B1-4681-847E-D0918612832B}" type="datetimeFigureOut">
              <a:t>2016/10/7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9C971FF-EF28-4195-A575-329446EFAA5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86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7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2" y="6248209"/>
            <a:ext cx="5573483" cy="365125"/>
          </a:xfr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99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259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52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4759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2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540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5442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 defTabSz="457200"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51920" y="6546068"/>
            <a:ext cx="816898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4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gl/3GD9fe" TargetMode="External"/><Relationship Id="rId3" Type="http://schemas.openxmlformats.org/officeDocument/2006/relationships/hyperlink" Target="https://goo.gl/z4nATI" TargetMode="External"/><Relationship Id="rId7" Type="http://schemas.openxmlformats.org/officeDocument/2006/relationships/hyperlink" Target="https://goo.gl/7PUEC6" TargetMode="External"/><Relationship Id="rId2" Type="http://schemas.openxmlformats.org/officeDocument/2006/relationships/hyperlink" Target="https://goo.gl/O1yr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o.gl/pPNvYz" TargetMode="External"/><Relationship Id="rId5" Type="http://schemas.openxmlformats.org/officeDocument/2006/relationships/hyperlink" Target="https://flipermag.com/2015/07/04/omoshiroy-02/" TargetMode="External"/><Relationship Id="rId4" Type="http://schemas.openxmlformats.org/officeDocument/2006/relationships/hyperlink" Target="https://goo.gl/9isqph" TargetMode="External"/><Relationship Id="rId9" Type="http://schemas.openxmlformats.org/officeDocument/2006/relationships/hyperlink" Target="http://www.mottimes.com/cht/article_detail.php?serial=512&amp;type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73271" y="1957217"/>
            <a:ext cx="6801440" cy="1210615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105</a:t>
            </a:r>
            <a:r>
              <a:rPr lang="zh-TW" altLang="en-US" dirty="0" smtClean="0"/>
              <a:t>年教育部數位學伴計畫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1575" y="3258363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et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35696" cy="1866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1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挪威：燃燒世界最高的篝火塔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>
          <a:xfrm>
            <a:off x="613160" y="1935088"/>
            <a:ext cx="3674368" cy="4572000"/>
          </a:xfrm>
        </p:spPr>
        <p:txBody>
          <a:bodyPr/>
          <a:lstStyle/>
          <a:p>
            <a:r>
              <a:rPr lang="zh-TW" altLang="en-US" dirty="0" smtClean="0"/>
              <a:t>奧</a:t>
            </a:r>
            <a:r>
              <a:rPr lang="zh-TW" altLang="en-US" dirty="0"/>
              <a:t>勒松</a:t>
            </a:r>
            <a:r>
              <a:rPr lang="zh-TW" altLang="en-US" dirty="0" smtClean="0"/>
              <a:t>城的港灣旁：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架起寬</a:t>
            </a:r>
            <a:r>
              <a:rPr lang="en-US" altLang="zh-TW" dirty="0" smtClean="0"/>
              <a:t>20 </a:t>
            </a:r>
            <a:r>
              <a:rPr lang="zh-TW" altLang="en-US" dirty="0" smtClean="0"/>
              <a:t>ｍ、高 </a:t>
            </a:r>
            <a:r>
              <a:rPr lang="en-US" altLang="zh-TW" dirty="0"/>
              <a:t>40 </a:t>
            </a:r>
            <a:r>
              <a:rPr lang="zh-TW" altLang="en-US" dirty="0"/>
              <a:t>ｍ</a:t>
            </a:r>
            <a:r>
              <a:rPr lang="zh-TW" altLang="en-US" dirty="0" smtClean="0"/>
              <a:t>的</a:t>
            </a:r>
            <a:r>
              <a:rPr lang="zh-TW" altLang="en-US" dirty="0"/>
              <a:t>木盤高</a:t>
            </a:r>
            <a:r>
              <a:rPr lang="zh-TW" altLang="en-US" dirty="0" smtClean="0"/>
              <a:t>塔。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30</a:t>
            </a:r>
            <a:r>
              <a:rPr lang="zh-TW" altLang="en-US" dirty="0" smtClean="0"/>
              <a:t>～</a:t>
            </a:r>
            <a:r>
              <a:rPr lang="en-US" altLang="zh-TW" dirty="0" smtClean="0"/>
              <a:t>40</a:t>
            </a:r>
            <a:r>
              <a:rPr lang="zh-TW" altLang="en-US" dirty="0" smtClean="0"/>
              <a:t>位</a:t>
            </a:r>
            <a:r>
              <a:rPr lang="zh-TW" altLang="en-US" dirty="0"/>
              <a:t>壯丁合力點燃</a:t>
            </a:r>
            <a:r>
              <a:rPr lang="zh-TW" altLang="en-US" dirty="0" smtClean="0"/>
              <a:t>大火。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圍</a:t>
            </a:r>
            <a:r>
              <a:rPr lang="zh-TW" altLang="en-US" dirty="0"/>
              <a:t>著篝火，跳起傳統舞蹈</a:t>
            </a:r>
            <a:r>
              <a:rPr lang="zh-TW" altLang="en-US" dirty="0" smtClean="0"/>
              <a:t>、玩遊戲。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78512" y="2060848"/>
            <a:ext cx="441649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99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38" y="4575676"/>
            <a:ext cx="2496930" cy="1872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069287"/>
            <a:ext cx="1808582" cy="241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瑞典：五月柱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434179" y="1606715"/>
            <a:ext cx="8510337" cy="4925144"/>
          </a:xfrm>
        </p:spPr>
        <p:txBody>
          <a:bodyPr>
            <a:normAutofit/>
          </a:bodyPr>
          <a:lstStyle/>
          <a:p>
            <a:pPr fontAlgn="base"/>
            <a:r>
              <a:rPr lang="zh-TW" altLang="en-US" sz="2800" dirty="0" smtClean="0"/>
              <a:t>地點：達</a:t>
            </a:r>
            <a:r>
              <a:rPr lang="zh-TW" altLang="en-US" sz="2800" dirty="0"/>
              <a:t>拉納省的雷克</a:t>
            </a:r>
            <a:r>
              <a:rPr lang="zh-TW" altLang="en-US" sz="2800" dirty="0" smtClean="0"/>
              <a:t>桑</a:t>
            </a:r>
            <a:endParaRPr lang="en-US" altLang="zh-TW" sz="2800" dirty="0" smtClean="0"/>
          </a:p>
          <a:p>
            <a:pPr fontAlgn="base"/>
            <a:r>
              <a:rPr lang="zh-TW" altLang="en-US" sz="2800" dirty="0" smtClean="0"/>
              <a:t>過程：</a:t>
            </a:r>
            <a:endParaRPr lang="en-US" altLang="zh-TW" sz="2800" dirty="0" smtClean="0"/>
          </a:p>
          <a:p>
            <a:pPr fontAlgn="base">
              <a:buFont typeface="Wingdings" panose="05000000000000000000" pitchFamily="2" charset="2"/>
              <a:buChar char="l"/>
            </a:pPr>
            <a:r>
              <a:rPr lang="zh-TW" altLang="en-US" sz="2800" dirty="0" smtClean="0"/>
              <a:t>上午</a:t>
            </a:r>
            <a:r>
              <a:rPr lang="zh-TW" altLang="en-US" sz="2800" dirty="0"/>
              <a:t>，人們把</a:t>
            </a:r>
            <a:r>
              <a:rPr lang="zh-TW" altLang="en-US" sz="2800" dirty="0" smtClean="0"/>
              <a:t>自家</a:t>
            </a:r>
            <a:r>
              <a:rPr lang="zh-TW" altLang="en-US" sz="2800" dirty="0"/>
              <a:t>、汽車、</a:t>
            </a:r>
            <a:r>
              <a:rPr lang="zh-TW" altLang="en-US" sz="2800" dirty="0" smtClean="0"/>
              <a:t>教堂等</a:t>
            </a:r>
            <a:r>
              <a:rPr lang="zh-TW" altLang="en-US" sz="2800" dirty="0"/>
              <a:t>場所用鮮花和樺樹枝裝飾一新</a:t>
            </a:r>
            <a:r>
              <a:rPr lang="zh-TW" altLang="en-US" sz="2800" dirty="0" smtClean="0"/>
              <a:t>。並在</a:t>
            </a:r>
            <a:r>
              <a:rPr lang="zh-TW" altLang="en-US" sz="2800" dirty="0"/>
              <a:t>村鎮的</a:t>
            </a:r>
            <a:r>
              <a:rPr lang="zh-TW" altLang="en-US" sz="2800" dirty="0" smtClean="0"/>
              <a:t>廣場豎起</a:t>
            </a:r>
            <a:r>
              <a:rPr lang="zh-TW" altLang="en-US" sz="2800" dirty="0"/>
              <a:t>一</a:t>
            </a:r>
            <a:r>
              <a:rPr lang="zh-TW" altLang="en-US" sz="2800" dirty="0" smtClean="0"/>
              <a:t>根</a:t>
            </a:r>
            <a:r>
              <a:rPr lang="zh-TW" altLang="en-US" sz="2800" b="1" dirty="0" smtClean="0"/>
              <a:t>五月</a:t>
            </a:r>
            <a:r>
              <a:rPr lang="zh-TW" altLang="en-US" sz="2800" b="1" dirty="0"/>
              <a:t>柱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fontAlgn="base">
              <a:buFont typeface="Wingdings" panose="05000000000000000000" pitchFamily="2" charset="2"/>
              <a:buChar char="l"/>
            </a:pPr>
            <a:r>
              <a:rPr lang="zh-TW" altLang="en-US" sz="2800" dirty="0" smtClean="0"/>
              <a:t>夜晚，配合小提琴</a:t>
            </a:r>
            <a:r>
              <a:rPr lang="zh-TW" altLang="en-US" sz="2800" dirty="0"/>
              <a:t>和手風琴的表演</a:t>
            </a:r>
            <a:r>
              <a:rPr lang="zh-TW" altLang="en-US" sz="2800" dirty="0" smtClean="0"/>
              <a:t>，人們穿民族衣在柱子四周舞。</a:t>
            </a:r>
            <a:endParaRPr lang="zh-TW" altLang="en-US" sz="28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349" y="4546997"/>
            <a:ext cx="2534410" cy="19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40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資料參考來源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hlinkClick r:id="rId2"/>
              </a:rPr>
              <a:t>https://goo.gl/O1yrse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https://goo.gl/z4nATI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https://goo.gl/9isqph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https://flipermag.com/2015/07/04/omoshiroy-02/</a:t>
            </a:r>
            <a:endParaRPr lang="en-US" altLang="zh-TW" dirty="0"/>
          </a:p>
          <a:p>
            <a:r>
              <a:rPr lang="en-US" altLang="zh-TW" dirty="0">
                <a:hlinkClick r:id="rId6"/>
              </a:rPr>
              <a:t>https://goo.gl/pPNvYz</a:t>
            </a:r>
            <a:endParaRPr lang="en-US" altLang="zh-TW" dirty="0"/>
          </a:p>
          <a:p>
            <a:r>
              <a:rPr lang="en-US" altLang="zh-TW" dirty="0">
                <a:hlinkClick r:id="rId6"/>
              </a:rPr>
              <a:t>https://goo.gl/pPNvYz</a:t>
            </a:r>
            <a:endParaRPr lang="en-US" altLang="zh-TW" dirty="0"/>
          </a:p>
          <a:p>
            <a:r>
              <a:rPr lang="en-US" altLang="zh-TW" dirty="0">
                <a:hlinkClick r:id="rId7"/>
              </a:rPr>
              <a:t>https://goo.gl/7PUEC6</a:t>
            </a:r>
            <a:endParaRPr lang="en-US" altLang="zh-TW" dirty="0"/>
          </a:p>
          <a:p>
            <a:r>
              <a:rPr lang="en-US" altLang="zh-TW" dirty="0">
                <a:hlinkClick r:id="rId8"/>
              </a:rPr>
              <a:t>https://</a:t>
            </a:r>
            <a:r>
              <a:rPr lang="en-US" altLang="zh-TW" dirty="0" smtClean="0">
                <a:hlinkClick r:id="rId8"/>
              </a:rPr>
              <a:t>goo.gl/3GD9fe</a:t>
            </a:r>
            <a:endParaRPr lang="en-US" altLang="zh-TW" dirty="0" smtClean="0"/>
          </a:p>
          <a:p>
            <a:r>
              <a:rPr lang="en-US" altLang="zh-TW" dirty="0">
                <a:hlinkClick r:id="rId9"/>
              </a:rPr>
              <a:t>http://</a:t>
            </a:r>
            <a:r>
              <a:rPr lang="en-US" altLang="zh-TW" dirty="0" smtClean="0">
                <a:hlinkClick r:id="rId9"/>
              </a:rPr>
              <a:t>www.mottimes.com/cht/article_detail.php?serial=512&amp;type=1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04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11560" y="2047747"/>
            <a:ext cx="7363151" cy="1210615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/>
              <a:t>中華電信暨</a:t>
            </a:r>
            <a:r>
              <a:rPr lang="zh-TW" altLang="en-US" dirty="0" smtClean="0"/>
              <a:t>基金會</a:t>
            </a:r>
            <a:r>
              <a:rPr lang="en-US" altLang="zh-TW" sz="4000" dirty="0" smtClean="0"/>
              <a:t>《</a:t>
            </a:r>
            <a:r>
              <a:rPr lang="zh-TW" altLang="en-US" sz="4000" dirty="0" smtClean="0"/>
              <a:t>好厝邊</a:t>
            </a:r>
            <a:r>
              <a:rPr lang="en-US" altLang="zh-TW" sz="4000" dirty="0" smtClean="0"/>
              <a:t>》</a:t>
            </a:r>
            <a:r>
              <a:rPr lang="zh-TW" altLang="en-US" sz="4000" dirty="0" smtClean="0"/>
              <a:t>社區網路課輔計畫</a:t>
            </a:r>
            <a:endParaRPr lang="zh-TW" altLang="en-US" sz="4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1575" y="3258363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 smtClean="0"/>
          </a:p>
          <a:p>
            <a:endParaRPr lang="zh-TW" altLang="en-US" sz="2800" dirty="0"/>
          </a:p>
        </p:txBody>
      </p:sp>
      <p:pic>
        <p:nvPicPr>
          <p:cNvPr id="7" name="圖片 6" descr="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7038" cy="1539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4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0062" y="1631306"/>
            <a:ext cx="7185341" cy="1664178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 smtClean="0"/>
              <a:t>元大、輔大夢想起飛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公益合作案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1575" y="3258363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yu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082" y="0"/>
            <a:ext cx="1777770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08920"/>
            <a:ext cx="7713156" cy="399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仲夏節（</a:t>
            </a:r>
            <a:r>
              <a:rPr lang="en-US" altLang="zh-TW" dirty="0" err="1"/>
              <a:t>MidsummerFestival</a:t>
            </a:r>
            <a:r>
              <a:rPr lang="zh-TW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608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85148"/>
            <a:ext cx="3240360" cy="3232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76872"/>
          </a:xfrm>
          <a:noFill/>
        </p:spPr>
        <p:txBody>
          <a:bodyPr>
            <a:normAutofit/>
          </a:bodyPr>
          <a:lstStyle/>
          <a:p>
            <a:r>
              <a:rPr lang="zh-TW" altLang="en-US" dirty="0" smtClean="0"/>
              <a:t>時間：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24</a:t>
            </a:r>
            <a:r>
              <a:rPr lang="zh-TW" altLang="en-US" dirty="0" smtClean="0"/>
              <a:t>日</a:t>
            </a:r>
            <a:endParaRPr lang="en-US" altLang="zh-TW" dirty="0" smtClean="0"/>
          </a:p>
          <a:p>
            <a:r>
              <a:rPr lang="zh-TW" altLang="en-US" dirty="0" smtClean="0"/>
              <a:t>參與</a:t>
            </a:r>
            <a:r>
              <a:rPr lang="zh-TW" altLang="en-US" dirty="0"/>
              <a:t>者</a:t>
            </a:r>
            <a:r>
              <a:rPr lang="zh-TW" altLang="en-US" dirty="0" smtClean="0"/>
              <a:t>：部分歐洲國家</a:t>
            </a:r>
            <a:endParaRPr lang="en-US" altLang="zh-TW" dirty="0" smtClean="0"/>
          </a:p>
          <a:p>
            <a:r>
              <a:rPr lang="zh-TW" altLang="en-US" dirty="0" smtClean="0"/>
              <a:t>意義：</a:t>
            </a:r>
            <a:r>
              <a:rPr lang="zh-TW" altLang="en-US" dirty="0"/>
              <a:t>古代夏季的</a:t>
            </a:r>
            <a:r>
              <a:rPr lang="zh-TW" altLang="en-US" dirty="0" smtClean="0"/>
              <a:t>開端</a:t>
            </a:r>
            <a:endParaRPr lang="en-US" altLang="zh-TW" dirty="0" smtClean="0"/>
          </a:p>
          <a:p>
            <a:r>
              <a:rPr lang="zh-TW" altLang="en-US" dirty="0" smtClean="0"/>
              <a:t>方式：燒大火</a:t>
            </a:r>
            <a:endParaRPr lang="en-US" altLang="zh-TW" dirty="0" smtClean="0"/>
          </a:p>
        </p:txBody>
      </p:sp>
      <p:grpSp>
        <p:nvGrpSpPr>
          <p:cNvPr id="7" name="群組 6"/>
          <p:cNvGrpSpPr/>
          <p:nvPr/>
        </p:nvGrpSpPr>
        <p:grpSpPr>
          <a:xfrm>
            <a:off x="1057884" y="3871824"/>
            <a:ext cx="7262928" cy="2862322"/>
            <a:chOff x="612648" y="3433155"/>
            <a:chExt cx="6626532" cy="2645987"/>
          </a:xfrm>
        </p:grpSpPr>
        <p:sp>
          <p:nvSpPr>
            <p:cNvPr id="5" name="矩形 4"/>
            <p:cNvSpPr/>
            <p:nvPr/>
          </p:nvSpPr>
          <p:spPr>
            <a:xfrm>
              <a:off x="3995696" y="3433155"/>
              <a:ext cx="3243484" cy="26459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TW" altLang="en-US" dirty="0">
                  <a:solidFill>
                    <a:srgbClr val="FF0000"/>
                  </a:solidFill>
                </a:rPr>
                <a:t>仲夏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節：</a:t>
              </a:r>
              <a:endParaRPr lang="en-US" altLang="zh-TW" dirty="0" smtClean="0">
                <a:solidFill>
                  <a:srgbClr val="FF000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endParaRPr lang="en-US" altLang="zh-TW" dirty="0" smtClean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TW" altLang="en-US" b="1" u="sng" dirty="0" smtClean="0"/>
                <a:t>丹麥</a:t>
              </a:r>
              <a:r>
                <a:rPr lang="zh-TW" altLang="en-US" b="1" u="sng" dirty="0"/>
                <a:t>、芬蘭及瑞典</a:t>
              </a:r>
              <a:r>
                <a:rPr lang="zh-TW" altLang="en-US" dirty="0"/>
                <a:t>都是公眾</a:t>
              </a:r>
              <a:r>
                <a:rPr lang="zh-TW" altLang="en-US" dirty="0" smtClean="0"/>
                <a:t>假期</a:t>
              </a:r>
              <a:r>
                <a:rPr lang="zh-TW" altLang="en-US" dirty="0"/>
                <a:t>；</a:t>
              </a:r>
              <a:r>
                <a:rPr lang="zh-TW" altLang="en-US" b="1" u="sng" dirty="0" smtClean="0"/>
                <a:t>東歐</a:t>
              </a:r>
              <a:r>
                <a:rPr lang="zh-TW" altLang="en-US" b="1" u="sng" dirty="0"/>
                <a:t>、中歐、英國、愛爾蘭、</a:t>
              </a:r>
              <a:r>
                <a:rPr lang="zh-TW" altLang="en-US" b="1" u="sng" dirty="0" smtClean="0"/>
                <a:t>冰島</a:t>
              </a:r>
              <a:r>
                <a:rPr lang="zh-TW" altLang="en-US" dirty="0" smtClean="0"/>
                <a:t>則會慶祝</a:t>
              </a:r>
              <a:r>
                <a:rPr lang="zh-TW" altLang="en-US" dirty="0"/>
                <a:t>仲夏節</a:t>
              </a:r>
              <a:r>
                <a:rPr lang="zh-TW" altLang="en-US" dirty="0" smtClean="0"/>
                <a:t>。</a:t>
              </a:r>
              <a:endParaRPr lang="en-US" altLang="zh-TW" dirty="0" smtClean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TW" altLang="en-US" dirty="0" smtClean="0"/>
                <a:t>在</a:t>
              </a:r>
              <a:r>
                <a:rPr lang="zh-TW" altLang="en-US" dirty="0"/>
                <a:t>一些地方，當地居民會在這一天豎立仲夏柱</a:t>
              </a:r>
              <a:r>
                <a:rPr lang="en-US" altLang="zh-TW" dirty="0"/>
                <a:t>(Maypole)</a:t>
              </a:r>
              <a:r>
                <a:rPr lang="zh-TW" altLang="en-US" dirty="0" smtClean="0"/>
                <a:t>。</a:t>
              </a:r>
              <a:endParaRPr lang="en-US" altLang="zh-TW" dirty="0" smtClean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TW" altLang="en-US" dirty="0" smtClean="0"/>
                <a:t>仲夏</a:t>
              </a:r>
              <a:r>
                <a:rPr lang="zh-TW" altLang="en-US" dirty="0"/>
                <a:t>節在北歐當地成為一個慶祝的重要節日，和當地偏寒冷的氣候有關係。</a:t>
              </a: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648" y="3433155"/>
              <a:ext cx="3370170" cy="26459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1" name="橢圓 10"/>
          <p:cNvSpPr/>
          <p:nvPr/>
        </p:nvSpPr>
        <p:spPr>
          <a:xfrm rot="1637120">
            <a:off x="7725315" y="727045"/>
            <a:ext cx="648072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879980">
            <a:off x="7008618" y="689620"/>
            <a:ext cx="648072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4508630">
            <a:off x="6164807" y="2643216"/>
            <a:ext cx="757028" cy="8339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9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137" y="4005064"/>
            <a:ext cx="3197911" cy="238066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燒大火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506916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最初</a:t>
            </a:r>
            <a:r>
              <a:rPr lang="zh-TW" altLang="en-US" dirty="0"/>
              <a:t>源自北歐</a:t>
            </a:r>
            <a:r>
              <a:rPr lang="zh-TW" altLang="en-US" dirty="0" smtClean="0"/>
              <a:t>神話：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大火</a:t>
            </a:r>
            <a:r>
              <a:rPr lang="zh-TW" altLang="en-US" dirty="0"/>
              <a:t>可以慶祝光明、驅除</a:t>
            </a:r>
            <a:r>
              <a:rPr lang="zh-TW" altLang="en-US" dirty="0" smtClean="0"/>
              <a:t>黑暗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萬物欣欣向榮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一舉</a:t>
            </a:r>
            <a:r>
              <a:rPr lang="zh-TW" altLang="en-US" dirty="0"/>
              <a:t>燒</a:t>
            </a:r>
            <a:r>
              <a:rPr lang="zh-TW" altLang="en-US" dirty="0" smtClean="0"/>
              <a:t>掉肆虐的惡</a:t>
            </a:r>
            <a:r>
              <a:rPr lang="zh-TW" altLang="en-US" dirty="0"/>
              <a:t>靈或</a:t>
            </a:r>
            <a:r>
              <a:rPr lang="zh-TW" altLang="en-US" dirty="0" smtClean="0"/>
              <a:t>女巫</a:t>
            </a:r>
            <a:endParaRPr lang="en-US" altLang="zh-TW" dirty="0" smtClean="0"/>
          </a:p>
          <a:p>
            <a:r>
              <a:rPr lang="zh-TW" altLang="en-US" dirty="0" smtClean="0"/>
              <a:t>實際</a:t>
            </a:r>
            <a:r>
              <a:rPr lang="zh-TW" altLang="en-US" dirty="0"/>
              <a:t>層面來</a:t>
            </a:r>
            <a:r>
              <a:rPr lang="zh-TW" altLang="en-US" dirty="0" smtClean="0"/>
              <a:t>看：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將</a:t>
            </a:r>
            <a:r>
              <a:rPr lang="zh-TW" altLang="en-US" dirty="0"/>
              <a:t>年度積累的廢材一掃而光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7469730" y="400506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/>
              <a:t>篝火堆</a:t>
            </a:r>
          </a:p>
        </p:txBody>
      </p:sp>
    </p:spTree>
    <p:extLst>
      <p:ext uri="{BB962C8B-B14F-4D97-AF65-F5344CB8AC3E}">
        <p14:creationId xmlns:p14="http://schemas.microsoft.com/office/powerpoint/2010/main" val="30919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慶祝方式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38016"/>
              </p:ext>
            </p:extLst>
          </p:nvPr>
        </p:nvGraphicFramePr>
        <p:xfrm>
          <a:off x="908927" y="1988840"/>
          <a:ext cx="7560841" cy="4373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759"/>
                <a:gridCol w="1099759"/>
                <a:gridCol w="5361323"/>
              </a:tblGrid>
              <a:tr h="7439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</a:rPr>
                        <a:t>國家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</a:rPr>
                        <a:t>國旗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</a:rPr>
                        <a:t>慶祝方式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596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丹麥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喝酒、野餐、燒女巫</a:t>
                      </a:r>
                      <a:endParaRPr lang="en-US" altLang="zh-TW" sz="2400" dirty="0" smtClean="0"/>
                    </a:p>
                  </a:txBody>
                  <a:tcPr/>
                </a:tc>
              </a:tr>
              <a:tr h="8703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芬蘭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身著傳統服飾在湖邊跳舞狂歡</a:t>
                      </a:r>
                      <a:endParaRPr lang="en-US" altLang="zh-TW" sz="2400" b="1" dirty="0" smtClean="0"/>
                    </a:p>
                  </a:txBody>
                  <a:tcPr/>
                </a:tc>
              </a:tr>
              <a:tr h="9104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挪威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燃燒世界最高的篝火塔</a:t>
                      </a:r>
                      <a:endParaRPr lang="en-US" altLang="zh-TW" sz="2400" dirty="0" smtClean="0"/>
                    </a:p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</a:tr>
              <a:tr h="9889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瑞典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立起「仲夏柱」、少女戴「花冠</a:t>
                      </a:r>
                      <a:endParaRPr lang="en-US" altLang="zh-TW" sz="2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331" y="2833596"/>
            <a:ext cx="800577" cy="620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203" y="3786624"/>
            <a:ext cx="799522" cy="486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008" y="4628211"/>
            <a:ext cx="750717" cy="545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203" y="5554684"/>
            <a:ext cx="826706" cy="515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5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108467"/>
            <a:ext cx="8153400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丹麥</a:t>
            </a:r>
            <a:r>
              <a:rPr lang="zh-TW" altLang="en-US" dirty="0"/>
              <a:t>：</a:t>
            </a:r>
            <a:r>
              <a:rPr lang="zh-TW" altLang="en-US" dirty="0" smtClean="0"/>
              <a:t>菲</a:t>
            </a:r>
            <a:r>
              <a:rPr lang="zh-TW" altLang="en-US" dirty="0"/>
              <a:t>特列斯堡</a:t>
            </a:r>
            <a:r>
              <a:rPr lang="zh-TW" altLang="en-US" dirty="0" smtClean="0"/>
              <a:t>公園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地點：哥本哈根的菲特列斯堡公園</a:t>
            </a:r>
            <a:endParaRPr lang="en-US" altLang="zh-TW" dirty="0" smtClean="0"/>
          </a:p>
          <a:p>
            <a:r>
              <a:rPr lang="zh-TW" altLang="en-US" dirty="0" smtClean="0"/>
              <a:t>概況：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午後</a:t>
            </a:r>
            <a:r>
              <a:rPr lang="zh-TW" altLang="en-US" dirty="0"/>
              <a:t>，</a:t>
            </a:r>
            <a:r>
              <a:rPr lang="zh-TW" altLang="en-US" dirty="0" smtClean="0"/>
              <a:t>公園人潮湧入，一同野餐燒烤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晚上 </a:t>
            </a:r>
            <a:r>
              <a:rPr lang="en-US" altLang="zh-TW" dirty="0"/>
              <a:t>7 </a:t>
            </a:r>
            <a:r>
              <a:rPr lang="zh-TW" altLang="en-US" dirty="0"/>
              <a:t>點</a:t>
            </a:r>
            <a:r>
              <a:rPr lang="zh-TW" altLang="en-US" dirty="0" smtClean="0"/>
              <a:t>，</a:t>
            </a:r>
            <a:r>
              <a:rPr lang="zh-TW" altLang="en-US" dirty="0"/>
              <a:t>城堡前</a:t>
            </a:r>
            <a:r>
              <a:rPr lang="zh-TW" altLang="en-US" dirty="0" smtClean="0"/>
              <a:t>的有表演節目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晚上</a:t>
            </a:r>
            <a:r>
              <a:rPr lang="en-US" altLang="zh-TW" dirty="0" smtClean="0"/>
              <a:t>10 </a:t>
            </a:r>
            <a:r>
              <a:rPr lang="zh-TW" altLang="en-US" dirty="0" smtClean="0"/>
              <a:t>點活動壓軸</a:t>
            </a:r>
            <a:r>
              <a:rPr lang="en-US" altLang="zh-TW" dirty="0" smtClean="0"/>
              <a:t>〜</a:t>
            </a:r>
            <a:r>
              <a:rPr lang="zh-TW" altLang="en-US" dirty="0" smtClean="0"/>
              <a:t>「</a:t>
            </a:r>
            <a:r>
              <a:rPr lang="zh-TW" altLang="en-US" dirty="0"/>
              <a:t>燒女巫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3" y="4262753"/>
            <a:ext cx="2952328" cy="221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pcdn1.rimg.tw/photos/3774709_k78r44j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03" y="4262752"/>
            <a:ext cx="5876960" cy="2214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771590" y="931504"/>
            <a:ext cx="434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u="sng" dirty="0" smtClean="0">
                <a:solidFill>
                  <a:srgbClr val="FF0000"/>
                </a:solidFill>
              </a:rPr>
              <a:t>影片連結：</a:t>
            </a:r>
            <a:r>
              <a:rPr lang="en-US" altLang="zh-TW" b="1" u="sng" dirty="0">
                <a:solidFill>
                  <a:srgbClr val="FF0000"/>
                </a:solidFill>
              </a:rPr>
              <a:t>https://youtu.be/Vc0J6xN-auA</a:t>
            </a:r>
            <a:endParaRPr lang="zh-TW" alt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</a:t>
            </a:r>
            <a:r>
              <a:rPr lang="zh-TW" altLang="en-US" dirty="0"/>
              <a:t>湖邊築起篝火堆，</a:t>
            </a:r>
            <a:r>
              <a:rPr lang="zh-TW" altLang="en-US" dirty="0" smtClean="0"/>
              <a:t>人們會與</a:t>
            </a:r>
            <a:r>
              <a:rPr lang="zh-TW" altLang="en-US" dirty="0"/>
              <a:t>親友歡聚</a:t>
            </a:r>
            <a:r>
              <a:rPr lang="zh-TW" altLang="en-US" dirty="0" smtClean="0"/>
              <a:t>活動。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zh-TW" altLang="en-US" dirty="0"/>
              <a:t>赫爾辛基市郊的伴侶島（</a:t>
            </a:r>
            <a:r>
              <a:rPr lang="en-US" altLang="zh-TW" dirty="0" err="1"/>
              <a:t>Seurasaari</a:t>
            </a:r>
            <a:r>
              <a:rPr lang="zh-TW" altLang="en-US" dirty="0" smtClean="0"/>
              <a:t>），會</a:t>
            </a:r>
            <a:r>
              <a:rPr lang="zh-TW" altLang="en-US" dirty="0"/>
              <a:t>搭建舞台、進行各種表演</a:t>
            </a:r>
            <a:r>
              <a:rPr lang="zh-TW" altLang="en-US" dirty="0" smtClean="0"/>
              <a:t>活動。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芬蘭：身著傳統服飾在</a:t>
            </a:r>
            <a:r>
              <a:rPr lang="zh-TW" altLang="en-US" dirty="0" smtClean="0"/>
              <a:t>湖邊狂歡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294251" y="3455298"/>
            <a:ext cx="8489867" cy="3000375"/>
            <a:chOff x="293682" y="3356992"/>
            <a:chExt cx="8489867" cy="30003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1049" y="3356992"/>
              <a:ext cx="4762500" cy="3000375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682" y="3356992"/>
              <a:ext cx="4000500" cy="30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35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跑馬燈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7216CA-7057-4B7D-8A49-A4D368EE9F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世界地圖系列，歐洲簡報 (寬螢幕)</Template>
  <TotalTime>0</TotalTime>
  <Words>457</Words>
  <Application>Microsoft Office PowerPoint</Application>
  <PresentationFormat>如螢幕大小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Franklin Gothic Book</vt:lpstr>
      <vt:lpstr>微軟正黑體</vt:lpstr>
      <vt:lpstr>標楷體</vt:lpstr>
      <vt:lpstr>Arial</vt:lpstr>
      <vt:lpstr>Century Gothic</vt:lpstr>
      <vt:lpstr>Constantia</vt:lpstr>
      <vt:lpstr>Wingdings</vt:lpstr>
      <vt:lpstr>Wingdings 2</vt:lpstr>
      <vt:lpstr>中庸</vt:lpstr>
      <vt:lpstr>105年教育部數位學伴計畫</vt:lpstr>
      <vt:lpstr>中華電信暨基金會《好厝邊》社區網路課輔計畫</vt:lpstr>
      <vt:lpstr>元大、輔大夢想起飛 公益合作案</vt:lpstr>
      <vt:lpstr>仲夏節（MidsummerFestival）</vt:lpstr>
      <vt:lpstr>簡介</vt:lpstr>
      <vt:lpstr>燒大火</vt:lpstr>
      <vt:lpstr>慶祝方式</vt:lpstr>
      <vt:lpstr>丹麥：菲特列斯堡公園</vt:lpstr>
      <vt:lpstr>芬蘭：身著傳統服飾在湖邊狂歡</vt:lpstr>
      <vt:lpstr>挪威：燃燒世界最高的篝火塔</vt:lpstr>
      <vt:lpstr>瑞典：五月柱</vt:lpstr>
      <vt:lpstr>資料參考來源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2016-09-19T03:29:40Z</dcterms:created>
  <dcterms:modified xsi:type="dcterms:W3CDTF">2016-10-07T07:31:33Z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