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19"/>
  </p:notesMasterIdLst>
  <p:sldIdLst>
    <p:sldId id="280" r:id="rId2"/>
    <p:sldId id="281" r:id="rId3"/>
    <p:sldId id="282" r:id="rId4"/>
    <p:sldId id="283" r:id="rId5"/>
    <p:sldId id="288" r:id="rId6"/>
    <p:sldId id="301" r:id="rId7"/>
    <p:sldId id="259" r:id="rId8"/>
    <p:sldId id="286" r:id="rId9"/>
    <p:sldId id="287" r:id="rId10"/>
    <p:sldId id="297" r:id="rId11"/>
    <p:sldId id="289" r:id="rId12"/>
    <p:sldId id="298" r:id="rId13"/>
    <p:sldId id="295" r:id="rId14"/>
    <p:sldId id="293" r:id="rId15"/>
    <p:sldId id="300" r:id="rId16"/>
    <p:sldId id="296" r:id="rId17"/>
    <p:sldId id="28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99CC"/>
    <a:srgbClr val="FF0000"/>
    <a:srgbClr val="FF99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-125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A2DA0-DE2D-48D3-8E5F-D810795D2A06}" type="datetimeFigureOut">
              <a:rPr lang="zh-TW" altLang="en-US" smtClean="0"/>
              <a:pPr/>
              <a:t>2016/2/21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86B54-46A5-4D70-B0C6-CD7F0860760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754883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矩形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矩形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頁尾版面配置區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矩形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矩形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矩形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youtube.com/watch?v=8n1TAVyBqvY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funpaper.xinmedia.com/article.aspx?id=53&amp;menuid=1&amp;categoryid=1" TargetMode="External"/><Relationship Id="rId2" Type="http://schemas.openxmlformats.org/officeDocument/2006/relationships/hyperlink" Target="http://tw.gigacircle.com/2401430-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564361" y="1957214"/>
            <a:ext cx="9068587" cy="1210615"/>
          </a:xfrm>
        </p:spPr>
        <p:txBody>
          <a:bodyPr>
            <a:normAutofit/>
          </a:bodyPr>
          <a:lstStyle/>
          <a:p>
            <a:r>
              <a:rPr lang="en-US" altLang="zh-TW" sz="6000" dirty="0" smtClean="0"/>
              <a:t>105</a:t>
            </a:r>
            <a:r>
              <a:rPr lang="zh-TW" altLang="en-US" sz="6000" dirty="0" smtClean="0"/>
              <a:t>年教育部數位學伴計畫</a:t>
            </a:r>
            <a:endParaRPr lang="zh-TW" altLang="en-US" sz="6000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562100" y="3258360"/>
            <a:ext cx="9070848" cy="2382591"/>
          </a:xfrm>
        </p:spPr>
        <p:txBody>
          <a:bodyPr>
            <a:noAutofit/>
          </a:bodyPr>
          <a:lstStyle/>
          <a:p>
            <a:pPr algn="ctr"/>
            <a:r>
              <a:rPr lang="zh-TW" altLang="en-US" sz="2800" dirty="0" smtClean="0"/>
              <a:t>大學伴</a:t>
            </a:r>
            <a:r>
              <a:rPr lang="en-US" altLang="zh-TW" sz="2800" dirty="0" smtClean="0"/>
              <a:t>:</a:t>
            </a:r>
          </a:p>
          <a:p>
            <a:pPr algn="ctr"/>
            <a:r>
              <a:rPr lang="zh-TW" altLang="en-US" sz="2800" dirty="0" smtClean="0"/>
              <a:t>小學伴</a:t>
            </a:r>
            <a:r>
              <a:rPr lang="en-US" altLang="zh-TW" sz="2800" dirty="0" smtClean="0"/>
              <a:t>:</a:t>
            </a:r>
            <a:endParaRPr lang="zh-TW" altLang="en-US" sz="2800" dirty="0"/>
          </a:p>
        </p:txBody>
      </p:sp>
      <p:pic>
        <p:nvPicPr>
          <p:cNvPr id="7" name="圖片 6" descr="etut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208" y="128300"/>
            <a:ext cx="1945178" cy="19451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11175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起源</a:t>
            </a:r>
            <a:r>
              <a:rPr lang="en-US" altLang="zh-TW" b="1" dirty="0" smtClean="0"/>
              <a:t>‧2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5257800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人們相信這是因為王子作出了正確的選擇，受到毗濕奴神的保佑。於是人們便將七種顏色的水，潑向王子以示慶祝</a:t>
            </a:r>
            <a:r>
              <a:rPr lang="zh-TW" altLang="en-US" sz="2800" dirty="0" smtClean="0"/>
              <a:t>。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 smtClean="0"/>
              <a:t>侯麗節</a:t>
            </a:r>
            <a:r>
              <a:rPr lang="zh-TW" altLang="en-US" sz="2800" dirty="0" smtClean="0"/>
              <a:t>英文中的“</a:t>
            </a:r>
            <a:r>
              <a:rPr lang="en-US" altLang="zh-TW" sz="2800" dirty="0" err="1" smtClean="0"/>
              <a:t>Holi</a:t>
            </a:r>
            <a:r>
              <a:rPr lang="en-US" altLang="zh-TW" sz="2800" dirty="0" smtClean="0"/>
              <a:t>”</a:t>
            </a:r>
            <a:r>
              <a:rPr lang="zh-TW" altLang="en-US" sz="2800" dirty="0" smtClean="0"/>
              <a:t>，便是來自于暴君妹妹的名字“</a:t>
            </a:r>
            <a:r>
              <a:rPr lang="en-US" altLang="zh-TW" sz="2800" dirty="0" err="1" smtClean="0"/>
              <a:t>Holika</a:t>
            </a:r>
            <a:r>
              <a:rPr lang="en-US" altLang="zh-TW" sz="2800" dirty="0" smtClean="0"/>
              <a:t>”</a:t>
            </a:r>
            <a:r>
              <a:rPr lang="zh-TW" altLang="en-US" sz="2800" dirty="0" smtClean="0"/>
              <a:t>。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endParaRPr lang="zh-TW" altLang="en-US" sz="2400" dirty="0"/>
          </a:p>
        </p:txBody>
      </p:sp>
      <p:pic>
        <p:nvPicPr>
          <p:cNvPr id="4" name="圖片 3" descr="holi_colors_1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142" y="3334440"/>
            <a:ext cx="4983935" cy="3322623"/>
          </a:xfrm>
          <a:prstGeom prst="rect">
            <a:avLst/>
          </a:prstGeom>
        </p:spPr>
      </p:pic>
      <p:pic>
        <p:nvPicPr>
          <p:cNvPr id="5" name="圖片 4" descr="HOLI ONE_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49" y="3384787"/>
            <a:ext cx="5417529" cy="3237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簡介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/>
              <a:t>五彩侯麗節（</a:t>
            </a:r>
            <a:r>
              <a:rPr lang="en-US" altLang="zh-TW" sz="2800" dirty="0" err="1" smtClean="0"/>
              <a:t>Holi</a:t>
            </a:r>
            <a:r>
              <a:rPr lang="en-US" altLang="zh-TW" sz="2800" dirty="0" smtClean="0"/>
              <a:t> Festival</a:t>
            </a:r>
            <a:r>
              <a:rPr lang="zh-TW" altLang="en-US" sz="2800" dirty="0" smtClean="0"/>
              <a:t>）代表著色彩單調的冬天已經結束，隨之而來是春暖花開的春天。</a:t>
            </a:r>
            <a:endParaRPr lang="en-US" altLang="zh-TW" sz="2800" dirty="0" smtClean="0"/>
          </a:p>
        </p:txBody>
      </p:sp>
      <p:pic>
        <p:nvPicPr>
          <p:cNvPr id="9" name="圖片 8" descr="Holi-sexy-gir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179" y="2783068"/>
            <a:ext cx="5670077" cy="3763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簡介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/>
              <a:t>這天當地人播放著印度傳統音樂，忘情地唱歌跳舞，不管大人小孩，全都走上街頭，將</a:t>
            </a:r>
            <a:r>
              <a:rPr lang="zh-TW" altLang="en-US" sz="2800" smtClean="0"/>
              <a:t>彩色</a:t>
            </a:r>
            <a:r>
              <a:rPr lang="zh-TW" altLang="en-US" sz="2800" smtClean="0"/>
              <a:t>粉末點</a:t>
            </a:r>
            <a:r>
              <a:rPr lang="zh-TW" altLang="en-US" sz="2800" dirty="0" smtClean="0"/>
              <a:t>抹在對方額頭以示祝福，更多人是直接抓起粉末互相噴灑「攻擊」，從頭到腳無所不塗，所到之處皆是不可思議的繽紛世界，連空氣裡都懸浮著彩色粉末，頑皮的孩子們甚至還加水調合，以水桶、水球或水槍「掃射」每一個遇見的人。</a:t>
            </a:r>
            <a:endParaRPr lang="en-US" altLang="zh-TW" sz="2800" dirty="0" smtClean="0"/>
          </a:p>
        </p:txBody>
      </p:sp>
      <p:pic>
        <p:nvPicPr>
          <p:cNvPr id="8" name="圖片 7" descr="1A-HOL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910" y="4009001"/>
            <a:ext cx="4075566" cy="2712515"/>
          </a:xfrm>
          <a:prstGeom prst="rect">
            <a:avLst/>
          </a:prstGeom>
        </p:spPr>
      </p:pic>
      <p:pic>
        <p:nvPicPr>
          <p:cNvPr id="5" name="圖片 4" descr="Holi_Festival_of_Colors_Utah,_United_States_20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49" y="4019996"/>
            <a:ext cx="4032177" cy="2679564"/>
          </a:xfrm>
          <a:prstGeom prst="rect">
            <a:avLst/>
          </a:prstGeom>
        </p:spPr>
      </p:pic>
      <p:pic>
        <p:nvPicPr>
          <p:cNvPr id="6" name="圖片 5" descr="1667239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6870" y="4440622"/>
            <a:ext cx="3401400" cy="2261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派對開始囉！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812800" y="1752599"/>
            <a:ext cx="2133600" cy="4965071"/>
          </a:xfrm>
        </p:spPr>
        <p:txBody>
          <a:bodyPr>
            <a:normAutofit/>
          </a:bodyPr>
          <a:lstStyle/>
          <a:p>
            <a:r>
              <a:rPr lang="zh-TW" altLang="en-US" b="1" dirty="0" smtClean="0"/>
              <a:t>在每年</a:t>
            </a:r>
            <a:r>
              <a:rPr lang="en-US" altLang="zh-TW" b="1" dirty="0" smtClean="0"/>
              <a:t>3</a:t>
            </a:r>
            <a:r>
              <a:rPr lang="zh-TW" altLang="en-US" b="1" dirty="0" smtClean="0"/>
              <a:t>月前後的月圓之日舉行。</a:t>
            </a:r>
            <a:endParaRPr lang="en-US" altLang="zh-TW" b="1" dirty="0" smtClean="0"/>
          </a:p>
          <a:p>
            <a:r>
              <a:rPr lang="zh-TW" altLang="en-US" b="1" dirty="0" smtClean="0"/>
              <a:t>這天，眼前世界呈現一片瘋狂的七彩絢麗，人們是彩色的，街道是彩色的，甚至連恆河的水都是彩色的，人人互相擁抱、跳舞慶祝，並高喊：</a:t>
            </a:r>
            <a:endParaRPr lang="en-US" altLang="zh-TW" b="1" dirty="0" smtClean="0"/>
          </a:p>
          <a:p>
            <a:r>
              <a:rPr lang="zh-TW" altLang="en-US" b="1" dirty="0" smtClean="0"/>
              <a:t>「</a:t>
            </a:r>
            <a:r>
              <a:rPr lang="en-US" altLang="zh-TW" b="1" dirty="0" smtClean="0"/>
              <a:t>Happy </a:t>
            </a:r>
            <a:r>
              <a:rPr lang="en-US" altLang="zh-TW" b="1" dirty="0" err="1" smtClean="0"/>
              <a:t>Holi</a:t>
            </a:r>
            <a:r>
              <a:rPr lang="zh-TW" altLang="en-US" b="1" dirty="0" smtClean="0"/>
              <a:t>！」</a:t>
            </a:r>
            <a:endParaRPr lang="zh-TW" altLang="en-US" b="1" dirty="0"/>
          </a:p>
        </p:txBody>
      </p:sp>
      <p:pic>
        <p:nvPicPr>
          <p:cNvPr id="12" name="內容版面配置區 11" descr="Holi_Festival_Hannover_5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186404" y="1716386"/>
            <a:ext cx="7514792" cy="50079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派對開始囉！</a:t>
            </a:r>
            <a:endParaRPr lang="zh-TW" altLang="en-US" b="1" dirty="0"/>
          </a:p>
        </p:txBody>
      </p:sp>
      <p:sp>
        <p:nvSpPr>
          <p:cNvPr id="24" name="文字版面配置區 23"/>
          <p:cNvSpPr>
            <a:spLocks noGrp="1"/>
          </p:cNvSpPr>
          <p:nvPr>
            <p:ph type="body" idx="2"/>
          </p:nvPr>
        </p:nvSpPr>
        <p:spPr>
          <a:xfrm>
            <a:off x="812800" y="1752599"/>
            <a:ext cx="2133600" cy="4965071"/>
          </a:xfrm>
        </p:spPr>
        <p:txBody>
          <a:bodyPr/>
          <a:lstStyle/>
          <a:p>
            <a:r>
              <a:rPr lang="zh-TW" altLang="en-US" b="1" dirty="0" smtClean="0"/>
              <a:t>五彩節的這天，就算偷襲陌生人人也不會有人責怪你！</a:t>
            </a:r>
            <a:endParaRPr lang="zh-TW" altLang="en-US" b="1" dirty="0"/>
          </a:p>
        </p:txBody>
      </p:sp>
      <p:pic>
        <p:nvPicPr>
          <p:cNvPr id="6" name="內容版面配置區 5" descr="Holi-Festival-Jaipur-india-5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178646" y="1761651"/>
            <a:ext cx="7332427" cy="48882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派對開始囉！</a:t>
            </a:r>
            <a:endParaRPr lang="zh-TW" altLang="en-US" b="1" dirty="0"/>
          </a:p>
        </p:txBody>
      </p:sp>
      <p:sp>
        <p:nvSpPr>
          <p:cNvPr id="24" name="文字版面配置區 23"/>
          <p:cNvSpPr>
            <a:spLocks noGrp="1"/>
          </p:cNvSpPr>
          <p:nvPr>
            <p:ph type="body" idx="2"/>
          </p:nvPr>
        </p:nvSpPr>
        <p:spPr>
          <a:xfrm>
            <a:off x="812800" y="1752599"/>
            <a:ext cx="2133600" cy="4965071"/>
          </a:xfrm>
        </p:spPr>
        <p:txBody>
          <a:bodyPr/>
          <a:lstStyle/>
          <a:p>
            <a:r>
              <a:rPr lang="zh-TW" altLang="en-US" b="1" dirty="0" smtClean="0"/>
              <a:t>這是場最美麗的狂歡繽紛饗宴！</a:t>
            </a:r>
            <a:endParaRPr lang="zh-TW" altLang="en-US" b="1" dirty="0"/>
          </a:p>
        </p:txBody>
      </p:sp>
      <p:pic>
        <p:nvPicPr>
          <p:cNvPr id="9" name="內容版面配置區 8" descr="o-HOLI-FESTIVAL-INDIA-facebook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131494" y="1774479"/>
            <a:ext cx="4744014" cy="2372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內容版面配置區 5" descr="Holi-celebrations-Group-of-kids-playing-Holi-in-Ind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056" y="4171515"/>
            <a:ext cx="5034732" cy="2577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 descr="ra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482" y="1565128"/>
            <a:ext cx="4188729" cy="2617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 descr="images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5874" y="4122066"/>
            <a:ext cx="3748135" cy="2663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影片介紹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 smtClean="0">
                <a:hlinkClick r:id="rId2"/>
              </a:rPr>
              <a:t>https://www.youtube.com/watch?v=8n1TAVyBqvY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5" name="圖片 4" descr="hand-painted-happy-holi-background_23-21475378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072" y="2467150"/>
            <a:ext cx="4196200" cy="419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資料來源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 smtClean="0">
                <a:hlinkClick r:id="rId2"/>
              </a:rPr>
              <a:t>Google</a:t>
            </a:r>
            <a:r>
              <a:rPr lang="zh-TW" altLang="en-US" dirty="0" smtClean="0">
                <a:hlinkClick r:id="rId2"/>
              </a:rPr>
              <a:t>圖片</a:t>
            </a:r>
            <a:endParaRPr lang="en-US" altLang="zh-TW" dirty="0" smtClean="0">
              <a:hlinkClick r:id="rId2"/>
            </a:endParaRPr>
          </a:p>
          <a:p>
            <a:r>
              <a:rPr lang="zh-TW" altLang="en-US" dirty="0" smtClean="0">
                <a:hlinkClick r:id="rId2"/>
              </a:rPr>
              <a:t>維基百科</a:t>
            </a:r>
            <a:endParaRPr lang="en-US" altLang="zh-TW" dirty="0" smtClean="0">
              <a:hlinkClick r:id="rId2"/>
            </a:endParaRPr>
          </a:p>
          <a:p>
            <a:r>
              <a:rPr lang="en-US" altLang="zh-TW" dirty="0" smtClean="0">
                <a:hlinkClick r:id="rId3"/>
              </a:rPr>
              <a:t>http://funpaper.xinmedia.com/article.aspx?id=53&amp;menuid=1&amp;categoryid=1</a:t>
            </a:r>
            <a:endParaRPr lang="en-US" altLang="zh-TW" dirty="0" smtClean="0"/>
          </a:p>
          <a:p>
            <a:r>
              <a:rPr lang="en-US" altLang="zh-TW" dirty="0" smtClean="0">
                <a:hlinkClick r:id="rId2"/>
              </a:rPr>
              <a:t>https://zh.wikipedia.org/wiki/%E4%BE%AF%E4%B8%BD%E8%8A%82</a:t>
            </a:r>
          </a:p>
          <a:p>
            <a:r>
              <a:rPr lang="en-US" altLang="zh-TW" dirty="0" smtClean="0">
                <a:hlinkClick r:id="rId2"/>
              </a:rPr>
              <a:t>https://www.youtube.com/watch?v=8n1TAVyBqvY</a:t>
            </a:r>
          </a:p>
          <a:p>
            <a:r>
              <a:rPr lang="en-US" altLang="zh-TW" dirty="0" smtClean="0">
                <a:hlinkClick r:id="rId2"/>
              </a:rPr>
              <a:t>http://baike.baidu.com/view/12520793.htm</a:t>
            </a:r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564361" y="2047744"/>
            <a:ext cx="9068587" cy="1210615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/>
              <a:t>中華電信暨基金會</a:t>
            </a:r>
            <a:r>
              <a:rPr lang="en-US" altLang="zh-TW" sz="6000" dirty="0" smtClean="0"/>
              <a:t>《</a:t>
            </a:r>
            <a:r>
              <a:rPr lang="zh-TW" altLang="en-US" sz="6000" dirty="0" smtClean="0"/>
              <a:t>好厝邊</a:t>
            </a:r>
            <a:r>
              <a:rPr lang="en-US" altLang="zh-TW" sz="6000" dirty="0" smtClean="0"/>
              <a:t>》</a:t>
            </a:r>
            <a:r>
              <a:rPr lang="zh-TW" altLang="en-US" sz="6000" dirty="0" smtClean="0"/>
              <a:t>社區網路課輔計畫</a:t>
            </a:r>
            <a:endParaRPr lang="zh-TW" altLang="en-US" sz="6000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562100" y="3258360"/>
            <a:ext cx="9070848" cy="2382591"/>
          </a:xfrm>
        </p:spPr>
        <p:txBody>
          <a:bodyPr>
            <a:noAutofit/>
          </a:bodyPr>
          <a:lstStyle/>
          <a:p>
            <a:pPr algn="ctr"/>
            <a:r>
              <a:rPr lang="zh-TW" altLang="en-US" sz="2800" dirty="0" smtClean="0"/>
              <a:t>大學伴</a:t>
            </a:r>
            <a:r>
              <a:rPr lang="en-US" altLang="zh-TW" sz="2800" dirty="0" smtClean="0"/>
              <a:t>:</a:t>
            </a:r>
          </a:p>
          <a:p>
            <a:pPr algn="ctr"/>
            <a:r>
              <a:rPr lang="zh-TW" altLang="en-US" sz="2800" dirty="0" smtClean="0"/>
              <a:t>小學伴</a:t>
            </a:r>
            <a:r>
              <a:rPr lang="en-US" altLang="zh-TW" sz="2800" dirty="0" smtClean="0"/>
              <a:t>:</a:t>
            </a:r>
            <a:endParaRPr lang="zh-TW" altLang="en-US" sz="2800" dirty="0" smtClean="0"/>
          </a:p>
          <a:p>
            <a:endParaRPr lang="zh-TW" altLang="en-US" sz="2800" dirty="0"/>
          </a:p>
        </p:txBody>
      </p:sp>
      <p:pic>
        <p:nvPicPr>
          <p:cNvPr id="7" name="圖片 6" descr="CH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524" y="158365"/>
            <a:ext cx="1440000" cy="14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11175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573414" y="1631306"/>
            <a:ext cx="9580455" cy="1664178"/>
          </a:xfrm>
        </p:spPr>
        <p:txBody>
          <a:bodyPr>
            <a:noAutofit/>
          </a:bodyPr>
          <a:lstStyle/>
          <a:p>
            <a:pPr algn="ctr"/>
            <a:r>
              <a:rPr lang="zh-TW" altLang="en-US" sz="5400" dirty="0" smtClean="0"/>
              <a:t>元大、輔大夢想起飛</a:t>
            </a:r>
            <a:r>
              <a:rPr lang="en-US" altLang="zh-TW" sz="5400" dirty="0" smtClean="0"/>
              <a:t/>
            </a:r>
            <a:br>
              <a:rPr lang="en-US" altLang="zh-TW" sz="5400" dirty="0" smtClean="0"/>
            </a:br>
            <a:r>
              <a:rPr lang="zh-TW" altLang="en-US" sz="5400" dirty="0" smtClean="0"/>
              <a:t>公益合作案</a:t>
            </a:r>
            <a:endParaRPr lang="zh-TW" altLang="en-US" sz="5400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562100" y="3258360"/>
            <a:ext cx="9070848" cy="2382591"/>
          </a:xfrm>
        </p:spPr>
        <p:txBody>
          <a:bodyPr>
            <a:noAutofit/>
          </a:bodyPr>
          <a:lstStyle/>
          <a:p>
            <a:pPr algn="ctr"/>
            <a:r>
              <a:rPr lang="zh-TW" altLang="en-US" sz="2800" dirty="0" smtClean="0"/>
              <a:t>大學伴</a:t>
            </a:r>
            <a:r>
              <a:rPr lang="en-US" altLang="zh-TW" sz="2800" dirty="0" smtClean="0"/>
              <a:t>:</a:t>
            </a:r>
          </a:p>
          <a:p>
            <a:pPr algn="ctr"/>
            <a:r>
              <a:rPr lang="zh-TW" altLang="en-US" sz="2800" dirty="0" smtClean="0"/>
              <a:t>小學伴</a:t>
            </a:r>
            <a:r>
              <a:rPr lang="en-US" altLang="zh-TW" sz="2800" dirty="0" smtClean="0"/>
              <a:t>:</a:t>
            </a:r>
            <a:endParaRPr lang="zh-TW" altLang="en-US" sz="2800" dirty="0"/>
          </a:p>
        </p:txBody>
      </p:sp>
      <p:pic>
        <p:nvPicPr>
          <p:cNvPr id="7" name="圖片 6" descr="yund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069" y="183017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175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4114800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可以詢問小學伴最喜歡什麼季節？為什麼？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 「喜歡春天嗎？所謂一日之際始於晨，一年之計始於春，春天正是象徵著一年的開始哦，對於新的一年你有什麼新的計畫呢？你知道世界上有一個國家是藉由五顏六色的色彩嘉年華來告別冬天，迎接春天的喔──而那便是印度的五彩侯麗節！！」</a:t>
            </a:r>
            <a:r>
              <a:rPr lang="en-US" altLang="zh-TW" dirty="0" smtClean="0"/>
              <a:t>p.6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建議說明</a:t>
            </a:r>
            <a:r>
              <a:rPr lang="en-US" altLang="zh-TW" dirty="0" smtClean="0"/>
              <a:t>1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4114800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3.</a:t>
            </a:r>
            <a:r>
              <a:rPr lang="zh-TW" altLang="en-US" dirty="0" smtClean="0"/>
              <a:t>進入今日主題</a:t>
            </a:r>
            <a:r>
              <a:rPr lang="en-US" altLang="zh-TW" dirty="0" smtClean="0"/>
              <a:t>p.7</a:t>
            </a:r>
            <a:endParaRPr lang="zh-TW" altLang="en-US" dirty="0" smtClean="0"/>
          </a:p>
          <a:p>
            <a:r>
              <a:rPr lang="en-US" altLang="zh-TW" dirty="0" smtClean="0"/>
              <a:t>4.</a:t>
            </a:r>
            <a:r>
              <a:rPr lang="zh-TW" altLang="en-US" dirty="0" smtClean="0"/>
              <a:t>介紹印度的地理位置和國旗</a:t>
            </a:r>
            <a:r>
              <a:rPr lang="en-US" altLang="zh-TW" dirty="0" smtClean="0"/>
              <a:t>p.8</a:t>
            </a:r>
            <a:br>
              <a:rPr lang="en-US" altLang="zh-TW" dirty="0" smtClean="0"/>
            </a:br>
            <a:r>
              <a:rPr lang="en-US" altLang="zh-TW" dirty="0" smtClean="0"/>
              <a:t>(</a:t>
            </a:r>
            <a:r>
              <a:rPr lang="zh-TW" altLang="en-US" dirty="0" smtClean="0"/>
              <a:t>可以讓小學伴猜猜印度在哪裡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5.</a:t>
            </a:r>
            <a:r>
              <a:rPr lang="zh-TW" altLang="en-US" dirty="0" smtClean="0"/>
              <a:t>可以詢問小朋友對印度的印象為何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  可一併介紹大學伴所知的印度</a:t>
            </a:r>
            <a:endParaRPr lang="en-US" altLang="zh-TW" dirty="0" smtClean="0"/>
          </a:p>
          <a:p>
            <a:r>
              <a:rPr lang="en-US" altLang="zh-TW" dirty="0" smtClean="0"/>
              <a:t>6.</a:t>
            </a:r>
            <a:r>
              <a:rPr lang="zh-TW" altLang="en-US" dirty="0" smtClean="0"/>
              <a:t>開始介紹印度五彩節</a:t>
            </a:r>
            <a:r>
              <a:rPr lang="en-US" altLang="zh-TW" dirty="0" smtClean="0"/>
              <a:t>p.9-15</a:t>
            </a:r>
          </a:p>
          <a:p>
            <a:r>
              <a:rPr lang="en-US" altLang="zh-TW" dirty="0" smtClean="0"/>
              <a:t>7.</a:t>
            </a:r>
            <a:r>
              <a:rPr lang="zh-TW" altLang="en-US" dirty="0" smtClean="0"/>
              <a:t>影片欣賞</a:t>
            </a:r>
            <a:r>
              <a:rPr lang="en-US" altLang="zh-TW" dirty="0" smtClean="0"/>
              <a:t>p.16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建議說明</a:t>
            </a:r>
            <a:r>
              <a:rPr lang="en-US" altLang="zh-TW" dirty="0" smtClean="0"/>
              <a:t>2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繽紛色彩嘉年華──</a:t>
            </a:r>
            <a:endParaRPr lang="zh-TW" altLang="en-US" dirty="0"/>
          </a:p>
        </p:txBody>
      </p:sp>
      <p:pic>
        <p:nvPicPr>
          <p:cNvPr id="4" name="內容版面配置區 3" descr="holi-feast-3.jpe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542131" y="1600199"/>
            <a:ext cx="7549843" cy="50269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 smtClean="0"/>
              <a:t>印度</a:t>
            </a:r>
            <a:r>
              <a:rPr lang="en-US" altLang="zh-TW" dirty="0" smtClean="0"/>
              <a:t>‧</a:t>
            </a:r>
            <a:r>
              <a:rPr lang="zh-TW" altLang="en-US" dirty="0" smtClean="0"/>
              <a:t>五彩節</a:t>
            </a:r>
            <a:endParaRPr lang="en-US" altLang="zh-TW" dirty="0" smtClean="0"/>
          </a:p>
          <a:p>
            <a:r>
              <a:rPr lang="en-US" sz="1800" b="1" dirty="0" err="1" smtClean="0"/>
              <a:t>Holi</a:t>
            </a:r>
            <a:r>
              <a:rPr lang="en-US" sz="1800" b="1" dirty="0" smtClean="0"/>
              <a:t> Festival</a:t>
            </a:r>
            <a:endParaRPr lang="zh-TW" altLang="en-US" sz="1800" b="1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hi-IN" dirty="0" smtClean="0"/>
              <a:t>होली</a:t>
            </a:r>
            <a:endParaRPr lang="zh-TW" altLang="en-US" b="1" dirty="0"/>
          </a:p>
        </p:txBody>
      </p:sp>
      <p:pic>
        <p:nvPicPr>
          <p:cNvPr id="17" name="圖片版面配置區 16" descr="Holi_Festival_Hannover_5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096" b="16096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07847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印度</a:t>
            </a:r>
            <a:r>
              <a:rPr lang="en-US" altLang="zh-TW" b="1" dirty="0" smtClean="0"/>
              <a:t>‧Where are you?</a:t>
            </a:r>
            <a:endParaRPr lang="zh-TW" altLang="en-US" b="1" dirty="0"/>
          </a:p>
        </p:txBody>
      </p:sp>
      <p:pic>
        <p:nvPicPr>
          <p:cNvPr id="4" name="內容版面配置區 3" descr="世界地圖_上色無經緯無海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55671" y="1719261"/>
            <a:ext cx="8345533" cy="4367496"/>
          </a:xfrm>
        </p:spPr>
      </p:pic>
      <p:pic>
        <p:nvPicPr>
          <p:cNvPr id="6" name="圖片 5" descr="225px-印度國旗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905" y="1725817"/>
            <a:ext cx="3362043" cy="2241362"/>
          </a:xfrm>
          <a:prstGeom prst="rect">
            <a:avLst/>
          </a:prstGeom>
        </p:spPr>
      </p:pic>
      <p:pic>
        <p:nvPicPr>
          <p:cNvPr id="11" name="圖片 10" descr="1159_radha-krishna-holi-wallpap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8492" y="4290890"/>
            <a:ext cx="3259248" cy="2444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起源</a:t>
            </a:r>
            <a:r>
              <a:rPr lang="en-US" altLang="zh-TW" b="1" dirty="0" smtClean="0"/>
              <a:t>‧1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5257800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從前有個名叫希蘭亞凱西普（</a:t>
            </a:r>
            <a:r>
              <a:rPr lang="en-US" altLang="zh-TW" sz="2800" dirty="0" err="1" smtClean="0"/>
              <a:t>Hiranyakashipu</a:t>
            </a:r>
            <a:r>
              <a:rPr lang="zh-TW" altLang="en-US" sz="2800" dirty="0" smtClean="0"/>
              <a:t>）的暴君，強迫臣民尊其為神，但兒子帕拉德（</a:t>
            </a:r>
            <a:r>
              <a:rPr lang="en-US" altLang="zh-TW" sz="2800" dirty="0" err="1" smtClean="0"/>
              <a:t>Prahlada</a:t>
            </a:r>
            <a:r>
              <a:rPr lang="zh-TW" altLang="en-US" sz="2800" dirty="0" smtClean="0"/>
              <a:t>）卻堅持信奉毗濕奴神。暴君因此千方百計要除掉王子。</a:t>
            </a:r>
            <a:endParaRPr lang="en-US" altLang="zh-TW" sz="2800" dirty="0" smtClean="0"/>
          </a:p>
          <a:p>
            <a:r>
              <a:rPr lang="zh-TW" altLang="en-US" sz="2800" dirty="0" smtClean="0"/>
              <a:t>幾次僥倖脫險的王子最終落入圈套</a:t>
            </a:r>
            <a:r>
              <a:rPr lang="en-US" altLang="zh-TW" sz="2800" dirty="0" smtClean="0"/>
              <a:t>——</a:t>
            </a:r>
            <a:r>
              <a:rPr lang="zh-TW" altLang="en-US" sz="2800" dirty="0" smtClean="0"/>
              <a:t>暴君讓詭計多端的妹妹侯麗卡（</a:t>
            </a:r>
            <a:r>
              <a:rPr lang="en-US" altLang="zh-TW" sz="2800" dirty="0" err="1" smtClean="0"/>
              <a:t>Holika</a:t>
            </a:r>
            <a:r>
              <a:rPr lang="zh-TW" altLang="en-US" sz="2800" dirty="0" smtClean="0"/>
              <a:t>）身披防火鬥蓬帶著王子一起跳進火海之中。沒想到最後王子安然無恙，反而是穿著防火鬥蓬的侯麗卡燒為灰燼。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endParaRPr lang="zh-TW" altLang="en-US" sz="2400" dirty="0"/>
          </a:p>
        </p:txBody>
      </p:sp>
      <p:pic>
        <p:nvPicPr>
          <p:cNvPr id="7" name="圖片 6" descr="calcutta-holi-best_2160158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519" y="4638279"/>
            <a:ext cx="3335825" cy="2083919"/>
          </a:xfrm>
          <a:prstGeom prst="rect">
            <a:avLst/>
          </a:prstGeom>
        </p:spPr>
      </p:pic>
      <p:pic>
        <p:nvPicPr>
          <p:cNvPr id="9" name="圖片 8" descr="Indian-People-Celebrat-Holi-Festiv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622" y="4619151"/>
            <a:ext cx="3364872" cy="2103045"/>
          </a:xfrm>
          <a:prstGeom prst="rect">
            <a:avLst/>
          </a:prstGeom>
        </p:spPr>
      </p:pic>
      <p:pic>
        <p:nvPicPr>
          <p:cNvPr id="11" name="圖片 10" descr="img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630" y="4472859"/>
            <a:ext cx="3389738" cy="2250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中庸">
  <a:themeElements>
    <a:clrScheme name="觀點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596</TotalTime>
  <Words>561</Words>
  <Application>Microsoft Office PowerPoint</Application>
  <PresentationFormat>自訂</PresentationFormat>
  <Paragraphs>49</Paragraphs>
  <Slides>17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中庸</vt:lpstr>
      <vt:lpstr>105年教育部數位學伴計畫</vt:lpstr>
      <vt:lpstr>中華電信暨基金會《好厝邊》社區網路課輔計畫</vt:lpstr>
      <vt:lpstr>元大、輔大夢想起飛 公益合作案</vt:lpstr>
      <vt:lpstr>建議說明1</vt:lpstr>
      <vt:lpstr>建議說明2</vt:lpstr>
      <vt:lpstr>繽紛色彩嘉年華──</vt:lpstr>
      <vt:lpstr> होली</vt:lpstr>
      <vt:lpstr>印度‧Where are you?</vt:lpstr>
      <vt:lpstr>起源‧1</vt:lpstr>
      <vt:lpstr>起源‧2</vt:lpstr>
      <vt:lpstr>簡介</vt:lpstr>
      <vt:lpstr>簡介</vt:lpstr>
      <vt:lpstr>派對開始囉！</vt:lpstr>
      <vt:lpstr>派對開始囉！</vt:lpstr>
      <vt:lpstr>派對開始囉！</vt:lpstr>
      <vt:lpstr>影片介紹</vt:lpstr>
      <vt:lpstr>資料來源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to know me</dc:title>
  <dc:creator>Amy Tsao</dc:creator>
  <cp:lastModifiedBy>USER</cp:lastModifiedBy>
  <cp:revision>68</cp:revision>
  <dcterms:created xsi:type="dcterms:W3CDTF">2015-09-08T06:45:58Z</dcterms:created>
  <dcterms:modified xsi:type="dcterms:W3CDTF">2016-02-21T14:47:31Z</dcterms:modified>
</cp:coreProperties>
</file>