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3"/>
  </p:notesMasterIdLst>
  <p:sldIdLst>
    <p:sldId id="280" r:id="rId2"/>
    <p:sldId id="281" r:id="rId3"/>
    <p:sldId id="282" r:id="rId4"/>
    <p:sldId id="283" r:id="rId5"/>
    <p:sldId id="288" r:id="rId6"/>
    <p:sldId id="285" r:id="rId7"/>
    <p:sldId id="259" r:id="rId8"/>
    <p:sldId id="286" r:id="rId9"/>
    <p:sldId id="287" r:id="rId10"/>
    <p:sldId id="295" r:id="rId11"/>
    <p:sldId id="289" r:id="rId12"/>
    <p:sldId id="290" r:id="rId13"/>
    <p:sldId id="296" r:id="rId14"/>
    <p:sldId id="293" r:id="rId15"/>
    <p:sldId id="297" r:id="rId16"/>
    <p:sldId id="298" r:id="rId17"/>
    <p:sldId id="294" r:id="rId18"/>
    <p:sldId id="299" r:id="rId19"/>
    <p:sldId id="300" r:id="rId20"/>
    <p:sldId id="291" r:id="rId21"/>
    <p:sldId id="28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CC"/>
    <a:srgbClr val="FF0000"/>
    <a:srgbClr val="FF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86" y="-40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A2DA0-DE2D-48D3-8E5F-D810795D2A06}" type="datetimeFigureOut">
              <a:rPr lang="zh-TW" altLang="en-US" smtClean="0"/>
              <a:pPr/>
              <a:t>2016/2/21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86B54-46A5-4D70-B0C6-CD7F0860760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54883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矩形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hoyce.pixnet.net/blog/post/43201296-(%E6%97%A5%E6%9C%AC)-3%E6%9C%883%E6%97%A5-%E9%9B%9B%E7%A5%AD%E3%82%8A%E8%B1%86%E7%9F%A5%E8%AD%98%E3%80%80%E5%A5%B3%E5%85%92%E7%AF%80-%E7%BF%92%E4%BF%97%E8%88%87" TargetMode="External"/><Relationship Id="rId2" Type="http://schemas.openxmlformats.org/officeDocument/2006/relationships/hyperlink" Target="http://tw.gigacircle.com/2401430-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olomo.xinmedia.com/japan/18596" TargetMode="External"/><Relationship Id="rId5" Type="http://schemas.openxmlformats.org/officeDocument/2006/relationships/hyperlink" Target="http://jp.hjenglish.com/new/p453446/" TargetMode="External"/><Relationship Id="rId4" Type="http://schemas.openxmlformats.org/officeDocument/2006/relationships/hyperlink" Target="http://www.shute.kh.edu.tw/~d941517/homepage/c2.ht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564361" y="1957214"/>
            <a:ext cx="9068587" cy="1210615"/>
          </a:xfrm>
        </p:spPr>
        <p:txBody>
          <a:bodyPr>
            <a:normAutofit/>
          </a:bodyPr>
          <a:lstStyle/>
          <a:p>
            <a:r>
              <a:rPr lang="en-US" altLang="zh-TW" sz="6000" dirty="0" smtClean="0"/>
              <a:t>105</a:t>
            </a:r>
            <a:r>
              <a:rPr lang="zh-TW" altLang="en-US" sz="6000" dirty="0" smtClean="0"/>
              <a:t>年教育部數位學伴計畫</a:t>
            </a:r>
            <a:endParaRPr lang="zh-TW" altLang="en-US" sz="60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562100" y="3258360"/>
            <a:ext cx="9070848" cy="2382591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dirty="0" smtClean="0"/>
              <a:t>大學伴</a:t>
            </a:r>
            <a:r>
              <a:rPr lang="en-US" altLang="zh-TW" sz="2800" dirty="0" smtClean="0"/>
              <a:t>:</a:t>
            </a:r>
          </a:p>
          <a:p>
            <a:pPr algn="ctr"/>
            <a:r>
              <a:rPr lang="zh-TW" altLang="en-US" sz="2800" dirty="0" smtClean="0"/>
              <a:t>小學伴</a:t>
            </a:r>
            <a:r>
              <a:rPr lang="en-US" altLang="zh-TW" sz="2800" dirty="0" smtClean="0"/>
              <a:t>:</a:t>
            </a:r>
            <a:endParaRPr lang="zh-TW" altLang="en-US" sz="2800" dirty="0"/>
          </a:p>
        </p:txBody>
      </p:sp>
      <p:pic>
        <p:nvPicPr>
          <p:cNvPr id="7" name="圖片 6" descr="etut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208" y="128300"/>
            <a:ext cx="1945178" cy="1945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117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傳說</a:t>
            </a:r>
            <a:r>
              <a:rPr lang="en-US" altLang="zh-TW" b="1" dirty="0" smtClean="0"/>
              <a:t>‧2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5257800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夫妻倆決定照著高人的指點在半夜裡流放人形娃娃。沒想到，隔天一早兩個女兒都恢復了健康。</a:t>
            </a:r>
          </a:p>
          <a:p>
            <a:r>
              <a:rPr lang="zh-TW" altLang="en-US" sz="2800" dirty="0" smtClean="0"/>
              <a:t>這個故事流傳出來，感動了所有的日本父母，因此在每年的</a:t>
            </a:r>
            <a:r>
              <a:rPr lang="en-US" altLang="zh-TW" sz="2800" dirty="0" smtClean="0"/>
              <a:t>3</a:t>
            </a:r>
            <a:r>
              <a:rPr lang="zh-TW" altLang="en-US" sz="2800" dirty="0" smtClean="0"/>
              <a:t>月</a:t>
            </a:r>
            <a:r>
              <a:rPr lang="en-US" altLang="zh-TW" sz="2800" dirty="0" smtClean="0"/>
              <a:t>3</a:t>
            </a:r>
            <a:r>
              <a:rPr lang="zh-TW" altLang="en-US" sz="2800" dirty="0" smtClean="0"/>
              <a:t>日這一天，所有的人都把整套的娃娃拿出來陳設在屋內為家裡的</a:t>
            </a:r>
            <a:r>
              <a:rPr lang="zh-TW" altLang="en-US" sz="2800" dirty="0" smtClean="0"/>
              <a:t>女兒祈福</a:t>
            </a:r>
            <a:r>
              <a:rPr lang="zh-TW" altLang="en-US" sz="2800" dirty="0" smtClean="0"/>
              <a:t>。</a:t>
            </a:r>
          </a:p>
          <a:p>
            <a:pPr>
              <a:buNone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5" name="圖片 4" descr="Hina_matsuri_displ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870" y="3757187"/>
            <a:ext cx="3825994" cy="2869496"/>
          </a:xfrm>
          <a:prstGeom prst="rect">
            <a:avLst/>
          </a:prstGeom>
        </p:spPr>
      </p:pic>
      <p:pic>
        <p:nvPicPr>
          <p:cNvPr id="8" name="圖片 7" descr="ec46f33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848" y="3793402"/>
            <a:ext cx="4337166" cy="2805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簡介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ja-JP" altLang="en-US" b="1" dirty="0" smtClean="0"/>
              <a:t>雛祭</a:t>
            </a:r>
            <a:r>
              <a:rPr lang="ja-JP" altLang="en-US" dirty="0" smtClean="0"/>
              <a:t>（雛祭り）是日本女孩子的節日，又稱人偶節、女兒節。本來在農曆的三月初三，明治維新後改為西曆</a:t>
            </a:r>
            <a:r>
              <a:rPr lang="en-US" altLang="ja-JP" dirty="0" smtClean="0"/>
              <a:t>3</a:t>
            </a:r>
            <a:r>
              <a:rPr lang="ja-JP" altLang="en-US" dirty="0" smtClean="0"/>
              <a:t>月</a:t>
            </a:r>
            <a:r>
              <a:rPr lang="en-US" altLang="ja-JP" dirty="0" smtClean="0"/>
              <a:t>3</a:t>
            </a:r>
            <a:r>
              <a:rPr lang="ja-JP" altLang="en-US" dirty="0" smtClean="0"/>
              <a:t>日。</a:t>
            </a:r>
          </a:p>
          <a:p>
            <a:r>
              <a:rPr lang="ja-JP" altLang="en-US" dirty="0" smtClean="0"/>
              <a:t>父母會為女兒設置階梯狀的陳列台，由上至下擺放穿著和服的娃娃，這種娃娃在日本稱為</a:t>
            </a:r>
            <a:r>
              <a:rPr lang="ja-JP" altLang="en-US" b="1" dirty="0" smtClean="0"/>
              <a:t>雛人形</a:t>
            </a:r>
            <a:r>
              <a:rPr lang="ja-JP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不過一過</a:t>
            </a:r>
            <a:r>
              <a:rPr lang="en-US" altLang="zh-TW" dirty="0" smtClean="0"/>
              <a:t>3</a:t>
            </a:r>
            <a:r>
              <a:rPr lang="zh-TW" altLang="en-US" dirty="0" smtClean="0"/>
              <a:t>月</a:t>
            </a:r>
            <a:r>
              <a:rPr lang="en-US" altLang="zh-TW" dirty="0" smtClean="0"/>
              <a:t>3</a:t>
            </a:r>
            <a:r>
              <a:rPr lang="zh-TW" altLang="en-US" dirty="0" smtClean="0"/>
              <a:t>日就要趕緊把人形收起來，否則人們相信這會影響到女孩子的婚期，將來女孩子很難嫁出去。</a:t>
            </a:r>
            <a:endParaRPr lang="zh-TW" altLang="en-US" dirty="0"/>
          </a:p>
        </p:txBody>
      </p:sp>
      <p:pic>
        <p:nvPicPr>
          <p:cNvPr id="6" name="內容版面配置區 6" descr="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734" y="4492026"/>
            <a:ext cx="2973560" cy="2230170"/>
          </a:xfrm>
          <a:prstGeom prst="rect">
            <a:avLst/>
          </a:prstGeom>
        </p:spPr>
      </p:pic>
      <p:pic>
        <p:nvPicPr>
          <p:cNvPr id="7" name="圖片 6" descr="1-344or_5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015" y="4604332"/>
            <a:ext cx="3459178" cy="2117864"/>
          </a:xfrm>
          <a:prstGeom prst="rect">
            <a:avLst/>
          </a:prstGeom>
        </p:spPr>
      </p:pic>
      <p:pic>
        <p:nvPicPr>
          <p:cNvPr id="8" name="圖片 7" descr="images.png"/>
          <p:cNvPicPr>
            <a:picLocks noChangeAspect="1"/>
          </p:cNvPicPr>
          <p:nvPr/>
        </p:nvPicPr>
        <p:blipFill>
          <a:blip r:embed="rId4"/>
          <a:srcRect b="9842"/>
          <a:stretch>
            <a:fillRect/>
          </a:stretch>
        </p:blipFill>
        <p:spPr>
          <a:xfrm>
            <a:off x="1581098" y="4644433"/>
            <a:ext cx="2734937" cy="2073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祭典開始囉！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蛤蜊是在女兒節最常吃到的東西</a:t>
            </a:r>
            <a:endParaRPr lang="en-US" altLang="zh-TW" b="1" dirty="0" smtClean="0"/>
          </a:p>
          <a:p>
            <a:r>
              <a:rPr lang="zh-TW" altLang="en-US" b="1" dirty="0" smtClean="0"/>
              <a:t>因為蛤蜊都是兩片兩片緊密結合在一起的，不同的殼一定無法密合，所以就藉此來象徵女性對愛情的專一。</a:t>
            </a:r>
            <a:endParaRPr lang="zh-TW" altLang="en-US" b="1" dirty="0"/>
          </a:p>
        </p:txBody>
      </p:sp>
      <p:pic>
        <p:nvPicPr>
          <p:cNvPr id="6" name="內容版面配置區 5" descr="蛤蜊湯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13403" y="1762859"/>
            <a:ext cx="7442524" cy="49492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祭典開始囉！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>
            <a:normAutofit/>
          </a:bodyPr>
          <a:lstStyle/>
          <a:p>
            <a:r>
              <a:rPr lang="zh-TW" altLang="en-US" b="1" dirty="0" smtClean="0"/>
              <a:t>視覺上鮮豔，彷若華麗女子</a:t>
            </a:r>
            <a:r>
              <a:rPr lang="zh-TW" altLang="en-US" b="1" smtClean="0"/>
              <a:t>的</a:t>
            </a:r>
            <a:r>
              <a:rPr lang="zh-TW" altLang="en-US" b="1" smtClean="0"/>
              <a:t>化身──</a:t>
            </a:r>
            <a:endParaRPr lang="en-US" altLang="zh-TW" b="1" dirty="0" smtClean="0"/>
          </a:p>
          <a:p>
            <a:r>
              <a:rPr lang="zh-TW" altLang="en-US" b="1" dirty="0" smtClean="0"/>
              <a:t>因此「散壽司」亦是女兒節的美味佳餚哦。</a:t>
            </a:r>
            <a:endParaRPr lang="en-US" altLang="zh-TW" b="1" dirty="0" smtClean="0"/>
          </a:p>
          <a:p>
            <a:endParaRPr lang="zh-TW" altLang="en-US" b="1" dirty="0"/>
          </a:p>
        </p:txBody>
      </p:sp>
      <p:pic>
        <p:nvPicPr>
          <p:cNvPr id="7" name="內容版面配置區 6" descr="4139799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b="6162"/>
          <a:stretch>
            <a:fillRect/>
          </a:stretch>
        </p:blipFill>
        <p:spPr>
          <a:xfrm>
            <a:off x="3158277" y="1736832"/>
            <a:ext cx="7497652" cy="4971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祭典開始囉！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日本人將娃娃人形稱為「御雛」</a:t>
            </a:r>
            <a:endParaRPr lang="en-US" altLang="zh-TW" b="1" dirty="0" smtClean="0"/>
          </a:p>
          <a:p>
            <a:r>
              <a:rPr lang="zh-TW" altLang="en-US" b="1" dirty="0" smtClean="0"/>
              <a:t>擺放女兒節人偶包含著讓其承受人的厄運之意</a:t>
            </a:r>
            <a:endParaRPr lang="en-US" altLang="zh-TW" b="1" dirty="0" smtClean="0"/>
          </a:p>
          <a:p>
            <a:r>
              <a:rPr lang="zh-TW" altLang="en-US" b="1" dirty="0" smtClean="0"/>
              <a:t>裝飾在壇臺上的人形，不只讓女孩子覺得可親可愛，也是健康幸福的象徵</a:t>
            </a:r>
            <a:endParaRPr lang="zh-TW" altLang="en-US" b="1" dirty="0"/>
          </a:p>
        </p:txBody>
      </p:sp>
      <p:pic>
        <p:nvPicPr>
          <p:cNvPr id="9" name="內容版面配置區 8" descr="29594-0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30995" y="1741973"/>
            <a:ext cx="6637282" cy="49779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祭典開始囉！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「雛祭」時節因為是桃花盛開的季節，所以也稱為「桃花節」或「桃日」。</a:t>
            </a:r>
            <a:endParaRPr lang="en-US" altLang="zh-TW" b="1" dirty="0" smtClean="0"/>
          </a:p>
          <a:p>
            <a:r>
              <a:rPr lang="zh-TW" altLang="en-US" b="1" dirty="0" smtClean="0"/>
              <a:t>桃花是象徵幸福的花，是日本女兒節不可或缺的吉祥物</a:t>
            </a:r>
            <a:endParaRPr lang="en-US" altLang="zh-TW" b="1" dirty="0" smtClean="0"/>
          </a:p>
        </p:txBody>
      </p:sp>
      <p:pic>
        <p:nvPicPr>
          <p:cNvPr id="6" name="內容版面配置區 5" descr="32884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12058" y="1725439"/>
            <a:ext cx="7706421" cy="4957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祭典開始囉！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每逢三月三這一天，每戶人家裝飾佈置人形的壇台，還有為女孩子祈求健康幸福的風俗，所以這一天日本的「雛祭」女兒節，日本全國各地幾乎都有大大小小的祭典呢。</a:t>
            </a:r>
            <a:endParaRPr lang="zh-TW" altLang="en-US" b="1" dirty="0"/>
          </a:p>
        </p:txBody>
      </p:sp>
      <p:pic>
        <p:nvPicPr>
          <p:cNvPr id="9" name="內容版面配置區 8" descr="20140125-IMG_5357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93545" y="1725440"/>
            <a:ext cx="7860323" cy="49520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祭典開始囉！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日本福岡縣柳川市在護城河中舉行了“女兒節”傳統服裝水上游行。</a:t>
            </a:r>
            <a:endParaRPr lang="zh-TW" altLang="en-US" b="1" dirty="0"/>
          </a:p>
        </p:txBody>
      </p:sp>
      <p:pic>
        <p:nvPicPr>
          <p:cNvPr id="12" name="內容版面配置區 11" descr="15556946218176736732 (1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340014" y="1725438"/>
            <a:ext cx="6872295" cy="49730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祭典開始囉！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ja-JP" altLang="en-US" b="1" dirty="0" smtClean="0"/>
              <a:t>鳥取縣用瀨鎮是有名的放人偶之鄉</a:t>
            </a:r>
            <a:endParaRPr lang="en-US" altLang="ja-JP" b="1" dirty="0" smtClean="0"/>
          </a:p>
          <a:p>
            <a:r>
              <a:rPr lang="ja-JP" altLang="en-US" b="1" dirty="0" smtClean="0"/>
              <a:t>每年農曆的</a:t>
            </a:r>
            <a:r>
              <a:rPr lang="en-US" altLang="ja-JP" b="1" dirty="0" smtClean="0"/>
              <a:t>3</a:t>
            </a:r>
            <a:r>
              <a:rPr lang="ja-JP" altLang="en-US" b="1" dirty="0" smtClean="0"/>
              <a:t>月</a:t>
            </a:r>
            <a:r>
              <a:rPr lang="en-US" altLang="ja-JP" b="1" dirty="0" smtClean="0"/>
              <a:t>3</a:t>
            </a:r>
            <a:r>
              <a:rPr lang="ja-JP" altLang="en-US" b="1" dirty="0" smtClean="0"/>
              <a:t>日，人們為祈求無病消災，會舉行「送用瀨人偶」儀式</a:t>
            </a:r>
            <a:endParaRPr lang="en-US" altLang="ja-JP" b="1" dirty="0" smtClean="0"/>
          </a:p>
          <a:p>
            <a:r>
              <a:rPr lang="ja-JP" altLang="en-US" b="1" dirty="0" smtClean="0"/>
              <a:t>將一男一女的紙人盛在稻草編成的圓蓋上，放入千代川中使其順流而下。</a:t>
            </a:r>
            <a:endParaRPr lang="zh-TW" altLang="en-US" b="1" dirty="0"/>
          </a:p>
        </p:txBody>
      </p:sp>
      <p:pic>
        <p:nvPicPr>
          <p:cNvPr id="6" name="內容版面配置區 5" descr="c7b8f5d3831745ba90207dde0676d47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19622" y="1768868"/>
            <a:ext cx="8249092" cy="490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娃娃可以丟掉嗎？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將女兒節的娃娃當作垃圾直接丟掉對日本人來說太殘忍了，所以如果有什麼原因沒有辦法繼續保有的話，可以拿到全國各地的神社寺廟，付一點點的錢讓廟方領養（人形感謝祭）。</a:t>
            </a:r>
            <a:endParaRPr lang="en-US" altLang="zh-TW" b="1" dirty="0" smtClean="0"/>
          </a:p>
          <a:p>
            <a:r>
              <a:rPr lang="zh-TW" altLang="en-US" b="1" dirty="0" smtClean="0"/>
              <a:t>東京的明治神宮就在每年</a:t>
            </a:r>
            <a:r>
              <a:rPr lang="en-US" altLang="zh-TW" b="1" dirty="0" smtClean="0"/>
              <a:t>10</a:t>
            </a:r>
            <a:r>
              <a:rPr lang="zh-TW" altLang="en-US" b="1" dirty="0" smtClean="0"/>
              <a:t>月中的星期日舉辦人形感謝祭。</a:t>
            </a:r>
            <a:endParaRPr lang="zh-TW" altLang="en-US" b="1" dirty="0"/>
          </a:p>
        </p:txBody>
      </p:sp>
      <p:pic>
        <p:nvPicPr>
          <p:cNvPr id="7" name="內容版面配置區 6" descr="329127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50264" y="1725440"/>
            <a:ext cx="7414718" cy="4941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564361" y="2047744"/>
            <a:ext cx="9068587" cy="121061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/>
              <a:t>中華電信暨基金會</a:t>
            </a:r>
            <a:r>
              <a:rPr lang="en-US" altLang="zh-TW" sz="6000" dirty="0" smtClean="0"/>
              <a:t>《</a:t>
            </a:r>
            <a:r>
              <a:rPr lang="zh-TW" altLang="en-US" sz="6000" dirty="0" smtClean="0"/>
              <a:t>好厝邊</a:t>
            </a:r>
            <a:r>
              <a:rPr lang="en-US" altLang="zh-TW" sz="6000" dirty="0" smtClean="0"/>
              <a:t>》</a:t>
            </a:r>
            <a:r>
              <a:rPr lang="zh-TW" altLang="en-US" sz="6000" dirty="0" smtClean="0"/>
              <a:t>社區網路課輔計畫</a:t>
            </a:r>
            <a:endParaRPr lang="zh-TW" altLang="en-US" sz="60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562100" y="3258360"/>
            <a:ext cx="9070848" cy="2382591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dirty="0" smtClean="0"/>
              <a:t>大學伴</a:t>
            </a:r>
            <a:r>
              <a:rPr lang="en-US" altLang="zh-TW" sz="2800" dirty="0" smtClean="0"/>
              <a:t>:</a:t>
            </a:r>
          </a:p>
          <a:p>
            <a:pPr algn="ctr"/>
            <a:r>
              <a:rPr lang="zh-TW" altLang="en-US" sz="2800" dirty="0" smtClean="0"/>
              <a:t>小學伴</a:t>
            </a:r>
            <a:r>
              <a:rPr lang="en-US" altLang="zh-TW" sz="2800" dirty="0" smtClean="0"/>
              <a:t>:</a:t>
            </a:r>
            <a:endParaRPr lang="zh-TW" altLang="en-US" sz="2800" dirty="0" smtClean="0"/>
          </a:p>
          <a:p>
            <a:endParaRPr lang="zh-TW" altLang="en-US" sz="2800" dirty="0"/>
          </a:p>
        </p:txBody>
      </p:sp>
      <p:pic>
        <p:nvPicPr>
          <p:cNvPr id="7" name="圖片 6" descr="CH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524" y="158365"/>
            <a:ext cx="1440000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117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3" name="內容版面配置區 12" descr="32904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82958" y="1600200"/>
            <a:ext cx="6740409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資料來源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 smtClean="0">
                <a:hlinkClick r:id="rId2"/>
              </a:rPr>
              <a:t>Google</a:t>
            </a:r>
            <a:r>
              <a:rPr lang="zh-TW" altLang="en-US" dirty="0" smtClean="0">
                <a:hlinkClick r:id="rId2"/>
              </a:rPr>
              <a:t>圖片</a:t>
            </a:r>
            <a:endParaRPr lang="en-US" altLang="zh-TW" dirty="0" smtClean="0">
              <a:hlinkClick r:id="rId2"/>
            </a:endParaRPr>
          </a:p>
          <a:p>
            <a:r>
              <a:rPr lang="zh-TW" altLang="en-US" dirty="0" smtClean="0">
                <a:hlinkClick r:id="rId2"/>
              </a:rPr>
              <a:t>維基百科</a:t>
            </a:r>
            <a:endParaRPr lang="en-US" altLang="zh-TW" dirty="0" smtClean="0">
              <a:hlinkClick r:id="rId2"/>
            </a:endParaRPr>
          </a:p>
          <a:p>
            <a:r>
              <a:rPr lang="en-US" altLang="zh-TW" dirty="0" smtClean="0">
                <a:hlinkClick r:id="rId3"/>
              </a:rPr>
              <a:t>http://choyce.pixnet.net/blog/post/43201296-(%E6%97%A5%E6%9C%AC)-3%E6%9C%883%E6%97%A5-%E9%9B%9B%E7%A5%AD%E3%82%8A%E8%B1%86%E7%9F%A5%E8%AD%98%E3%80%80%E5%A5%B3%E5%85%92%E7%AF%80-%E7%BF%92%E4%BF%97%E8%88%87</a:t>
            </a:r>
            <a:endParaRPr lang="en-US" altLang="zh-TW" dirty="0" smtClean="0"/>
          </a:p>
          <a:p>
            <a:r>
              <a:rPr lang="en-US" altLang="zh-TW" dirty="0" smtClean="0">
                <a:hlinkClick r:id="rId4"/>
              </a:rPr>
              <a:t>http://www.shute.kh.edu.tw/~d941517/homepage/c2.htm</a:t>
            </a:r>
            <a:endParaRPr lang="en-US" altLang="zh-TW" dirty="0" smtClean="0"/>
          </a:p>
          <a:p>
            <a:r>
              <a:rPr lang="en-US" altLang="zh-TW" dirty="0" smtClean="0">
                <a:hlinkClick r:id="rId5"/>
              </a:rPr>
              <a:t>http://jp.hjenglish.com/new/p453446/</a:t>
            </a:r>
            <a:endParaRPr lang="en-US" altLang="zh-TW" dirty="0" smtClean="0"/>
          </a:p>
          <a:p>
            <a:r>
              <a:rPr lang="en-US" altLang="zh-TW" dirty="0" smtClean="0">
                <a:hlinkClick r:id="rId6"/>
              </a:rPr>
              <a:t>http://solomo.xinmedia.com/japan/18596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573414" y="1631306"/>
            <a:ext cx="9580455" cy="1664178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dirty="0" smtClean="0"/>
              <a:t>元大、輔大夢想起飛</a:t>
            </a: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zh-TW" altLang="en-US" sz="5400" dirty="0" smtClean="0"/>
              <a:t>公益合作案</a:t>
            </a:r>
            <a:endParaRPr lang="zh-TW" altLang="en-US" sz="54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562100" y="3258360"/>
            <a:ext cx="9070848" cy="2382591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dirty="0" smtClean="0"/>
              <a:t>大學伴</a:t>
            </a:r>
            <a:r>
              <a:rPr lang="en-US" altLang="zh-TW" sz="2800" dirty="0" smtClean="0"/>
              <a:t>:</a:t>
            </a:r>
          </a:p>
          <a:p>
            <a:pPr algn="ctr"/>
            <a:r>
              <a:rPr lang="zh-TW" altLang="en-US" sz="2800" dirty="0" smtClean="0"/>
              <a:t>小學伴</a:t>
            </a:r>
            <a:r>
              <a:rPr lang="en-US" altLang="zh-TW" sz="2800" dirty="0" smtClean="0"/>
              <a:t>:</a:t>
            </a:r>
            <a:endParaRPr lang="zh-TW" altLang="en-US" sz="2800" dirty="0"/>
          </a:p>
        </p:txBody>
      </p:sp>
      <p:pic>
        <p:nvPicPr>
          <p:cNvPr id="7" name="圖片 6" descr="yund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069" y="183017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17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41148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可以詢問小學伴平時最喜歡做什麼？喜歡娃娃嗎？小時候有玩過娃娃嗎？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也許會有小學伴說娃娃是女生才玩的東西，你可以說「沒錯！世界上就是有一個國家用娃娃來象徵女生，並且擁有一個女生專屬的節日哦──而那個國家就是日本女兒節。」</a:t>
            </a:r>
            <a:r>
              <a:rPr lang="en-US" altLang="zh-TW" dirty="0" smtClean="0"/>
              <a:t>P.6</a:t>
            </a:r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詢問小學伴在電視或卡通裡有沒有看過日本人慶祝女兒節？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小學伴對女兒節的印象是什麼？</a:t>
            </a:r>
            <a:endParaRPr lang="en-US" altLang="zh-TW" dirty="0" smtClean="0"/>
          </a:p>
          <a:p>
            <a:r>
              <a:rPr lang="en-US" altLang="zh-TW" dirty="0" smtClean="0"/>
              <a:t>5.</a:t>
            </a:r>
            <a:r>
              <a:rPr lang="zh-TW" altLang="en-US" dirty="0" smtClean="0"/>
              <a:t>進入今日主題</a:t>
            </a:r>
            <a:r>
              <a:rPr lang="en-US" altLang="zh-TW" dirty="0" smtClean="0"/>
              <a:t>p.7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建議說明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41148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6.</a:t>
            </a:r>
            <a:r>
              <a:rPr lang="zh-TW" altLang="en-US" dirty="0" smtClean="0"/>
              <a:t>介紹日本的地理位置和國旗</a:t>
            </a:r>
            <a:r>
              <a:rPr lang="en-US" altLang="zh-TW" dirty="0" smtClean="0"/>
              <a:t>p.8</a:t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zh-TW" altLang="en-US" dirty="0" smtClean="0"/>
              <a:t>可以讓小學伴猜猜日本在哪裡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7.</a:t>
            </a:r>
            <a:r>
              <a:rPr lang="zh-TW" altLang="en-US" dirty="0" smtClean="0"/>
              <a:t>可以詢問小朋友對日本的印象為何，可以和小朋友聊聊日本，可從動漫、卡通或是藝人歌曲等等著手。</a:t>
            </a:r>
            <a:endParaRPr lang="en-US" altLang="zh-TW" dirty="0" smtClean="0"/>
          </a:p>
          <a:p>
            <a:r>
              <a:rPr lang="en-US" altLang="zh-TW" dirty="0" smtClean="0"/>
              <a:t>9.</a:t>
            </a:r>
            <a:r>
              <a:rPr lang="zh-TW" altLang="en-US" dirty="0" smtClean="0"/>
              <a:t>開始介紹日本女兒節</a:t>
            </a:r>
            <a:r>
              <a:rPr lang="en-US" altLang="zh-TW" dirty="0" smtClean="0"/>
              <a:t>p.9-20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建議說明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女生</a:t>
            </a:r>
            <a:r>
              <a:rPr lang="zh-TW" altLang="en-US" b="1" dirty="0" smtClean="0"/>
              <a:t>專屬的</a:t>
            </a:r>
            <a:r>
              <a:rPr lang="zh-TW" altLang="en-US" b="1" dirty="0" smtClean="0"/>
              <a:t>祭典──</a:t>
            </a:r>
            <a:endParaRPr lang="zh-TW" altLang="en-US" b="1" dirty="0"/>
          </a:p>
        </p:txBody>
      </p:sp>
      <p:pic>
        <p:nvPicPr>
          <p:cNvPr id="6" name="內容版面配置區 5" descr="500_1098472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88058" y="1676965"/>
            <a:ext cx="6675155" cy="50063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日本</a:t>
            </a:r>
            <a:r>
              <a:rPr lang="en-US" altLang="zh-TW" dirty="0" smtClean="0"/>
              <a:t>‧</a:t>
            </a:r>
            <a:r>
              <a:rPr lang="zh-TW" altLang="en-US" dirty="0" smtClean="0"/>
              <a:t>女兒節</a:t>
            </a:r>
            <a:endParaRPr lang="en-US" altLang="zh-TW" dirty="0" smtClean="0"/>
          </a:p>
          <a:p>
            <a:r>
              <a:rPr lang="en-US" b="1" dirty="0" smtClean="0"/>
              <a:t>The Girl's Festival</a:t>
            </a:r>
            <a:endParaRPr lang="zh-TW" altLang="en-US" b="1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雛祭</a:t>
            </a:r>
            <a:r>
              <a:rPr lang="ja-JP" altLang="en-US" b="1" dirty="0" smtClean="0"/>
              <a:t>り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pic>
        <p:nvPicPr>
          <p:cNvPr id="6" name="圖片版面配置區 5" descr="hinaningyo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609" b="96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0784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日本</a:t>
            </a:r>
            <a:r>
              <a:rPr lang="en-US" altLang="zh-TW" b="1" dirty="0" smtClean="0"/>
              <a:t>‧Where are you?</a:t>
            </a:r>
            <a:endParaRPr lang="zh-TW" altLang="en-US" b="1" dirty="0"/>
          </a:p>
        </p:txBody>
      </p:sp>
      <p:pic>
        <p:nvPicPr>
          <p:cNvPr id="4" name="內容版面配置區 3" descr="世界地圖_上色無經緯無海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5671" y="1719261"/>
            <a:ext cx="8345533" cy="4367496"/>
          </a:xfrm>
        </p:spPr>
      </p:pic>
      <p:pic>
        <p:nvPicPr>
          <p:cNvPr id="6" name="圖片 5" descr="32012246-cb8b-424b-8ba5-4a35445105f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605" y="1698958"/>
            <a:ext cx="3436620" cy="2301240"/>
          </a:xfrm>
          <a:prstGeom prst="rect">
            <a:avLst/>
          </a:prstGeom>
        </p:spPr>
      </p:pic>
      <p:pic>
        <p:nvPicPr>
          <p:cNvPr id="8" name="圖片 7" descr="img5577669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596" y="4792347"/>
            <a:ext cx="3244692" cy="1787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傳說</a:t>
            </a:r>
            <a:r>
              <a:rPr lang="en-US" altLang="zh-TW" b="1" dirty="0" smtClean="0"/>
              <a:t>‧1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5257800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傳說以前有一對夫妻，他們生了兩個女兒，全家人幸福快樂的一起生活。沒想到有一天，兩個女孩卻莫名得了</a:t>
            </a:r>
            <a:r>
              <a:rPr lang="zh-TW" altLang="en-US" sz="2800" dirty="0" smtClean="0"/>
              <a:t>怪病，</a:t>
            </a:r>
            <a:r>
              <a:rPr lang="zh-TW" altLang="en-US" sz="2800" dirty="0" smtClean="0"/>
              <a:t>夫妻倆遍求名醫，卻沒有任何人有辦法，只得束手無策。</a:t>
            </a:r>
            <a:endParaRPr lang="en-US" altLang="zh-TW" sz="2800" dirty="0" smtClean="0"/>
          </a:p>
          <a:p>
            <a:r>
              <a:rPr lang="zh-TW" altLang="en-US" sz="2800" dirty="0" smtClean="0"/>
              <a:t>眼看著要失去這一對掌上明珠，夫妻倆急忙請教高人指點。有人說在夜晚月正圓的時候，只要夫妻倆親手綁兩個人形娃娃，用以取代自己的女兒，並把這兩個人形娃娃放入河中流走，如此一來女兒們的病就會痊癒。</a:t>
            </a:r>
          </a:p>
        </p:txBody>
      </p:sp>
      <p:pic>
        <p:nvPicPr>
          <p:cNvPr id="11" name="圖片 10" descr="girls10-h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640" y="4793851"/>
            <a:ext cx="5287222" cy="1913139"/>
          </a:xfrm>
          <a:prstGeom prst="rect">
            <a:avLst/>
          </a:prstGeom>
        </p:spPr>
      </p:pic>
      <p:pic>
        <p:nvPicPr>
          <p:cNvPr id="12" name="圖片 11" descr="janvier1_h-img600x450-1454397794dajhbb32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287" y="4411300"/>
            <a:ext cx="3127971" cy="2345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518</TotalTime>
  <Words>901</Words>
  <Application>Microsoft Office PowerPoint</Application>
  <PresentationFormat>自訂</PresentationFormat>
  <Paragraphs>68</Paragraphs>
  <Slides>21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中庸</vt:lpstr>
      <vt:lpstr>105年教育部數位學伴計畫</vt:lpstr>
      <vt:lpstr>中華電信暨基金會《好厝邊》社區網路課輔計畫</vt:lpstr>
      <vt:lpstr>元大、輔大夢想起飛 公益合作案</vt:lpstr>
      <vt:lpstr>建議說明1</vt:lpstr>
      <vt:lpstr>建議說明2</vt:lpstr>
      <vt:lpstr>女生專屬的祭典──</vt:lpstr>
      <vt:lpstr> 雛祭り </vt:lpstr>
      <vt:lpstr>日本‧Where are you?</vt:lpstr>
      <vt:lpstr>傳說‧1</vt:lpstr>
      <vt:lpstr>傳說‧2</vt:lpstr>
      <vt:lpstr>簡介</vt:lpstr>
      <vt:lpstr>祭典開始囉！</vt:lpstr>
      <vt:lpstr>祭典開始囉！</vt:lpstr>
      <vt:lpstr>祭典開始囉！</vt:lpstr>
      <vt:lpstr>祭典開始囉！</vt:lpstr>
      <vt:lpstr>祭典開始囉！</vt:lpstr>
      <vt:lpstr>祭典開始囉！</vt:lpstr>
      <vt:lpstr>祭典開始囉！</vt:lpstr>
      <vt:lpstr>娃娃可以丟掉嗎？</vt:lpstr>
      <vt:lpstr>投影片 20</vt:lpstr>
      <vt:lpstr>資料來源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to know me</dc:title>
  <dc:creator>Amy Tsao</dc:creator>
  <cp:lastModifiedBy>USER</cp:lastModifiedBy>
  <cp:revision>57</cp:revision>
  <dcterms:created xsi:type="dcterms:W3CDTF">2015-09-08T06:45:58Z</dcterms:created>
  <dcterms:modified xsi:type="dcterms:W3CDTF">2016-02-21T14:44:55Z</dcterms:modified>
</cp:coreProperties>
</file>