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4"/>
  </p:notesMasterIdLst>
  <p:sldIdLst>
    <p:sldId id="280" r:id="rId2"/>
    <p:sldId id="281" r:id="rId3"/>
    <p:sldId id="282" r:id="rId4"/>
    <p:sldId id="283" r:id="rId5"/>
    <p:sldId id="288" r:id="rId6"/>
    <p:sldId id="285" r:id="rId7"/>
    <p:sldId id="259" r:id="rId8"/>
    <p:sldId id="286" r:id="rId9"/>
    <p:sldId id="287" r:id="rId10"/>
    <p:sldId id="289" r:id="rId11"/>
    <p:sldId id="290" r:id="rId12"/>
    <p:sldId id="293" r:id="rId13"/>
    <p:sldId id="298" r:id="rId14"/>
    <p:sldId id="297" r:id="rId15"/>
    <p:sldId id="296" r:id="rId16"/>
    <p:sldId id="295" r:id="rId17"/>
    <p:sldId id="294" r:id="rId18"/>
    <p:sldId id="299" r:id="rId19"/>
    <p:sldId id="301" r:id="rId20"/>
    <p:sldId id="300" r:id="rId21"/>
    <p:sldId id="291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CC"/>
    <a:srgbClr val="FF00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10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A2DA0-DE2D-48D3-8E5F-D810795D2A06}" type="datetimeFigureOut">
              <a:rPr lang="zh-TW" altLang="en-US" smtClean="0"/>
              <a:pPr/>
              <a:t>2016/2/21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6B54-46A5-4D70-B0C6-CD7F0860760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5488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2/21/2016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pochtimes.com/b5/13/2/8/n3796384.htm%E8%A5%BF%E7%8F%AD%E7%89%99-%E7%93%A6%E5%80%AB%E8%A5%BF%E4%BA%9E%E6%B3%95%E9%9B%85%E7%AF%80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1957214"/>
            <a:ext cx="9068587" cy="1210615"/>
          </a:xfrm>
        </p:spPr>
        <p:txBody>
          <a:bodyPr>
            <a:normAutofit/>
          </a:bodyPr>
          <a:lstStyle/>
          <a:p>
            <a:r>
              <a:rPr lang="en-US" altLang="zh-TW" sz="6000" dirty="0" smtClean="0"/>
              <a:t>105</a:t>
            </a:r>
            <a:r>
              <a:rPr lang="zh-TW" altLang="en-US" sz="6000" dirty="0" smtClean="0"/>
              <a:t>年教育部數位學伴計畫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etut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08" y="128300"/>
            <a:ext cx="1945178" cy="1945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簡介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sz="2800" dirty="0" smtClean="0"/>
              <a:t>由於 </a:t>
            </a:r>
            <a:r>
              <a:rPr lang="en-US" altLang="zh-TW" sz="2800" dirty="0" smtClean="0"/>
              <a:t>3 </a:t>
            </a:r>
            <a:r>
              <a:rPr lang="zh-TW" altLang="en-US" sz="2800" dirty="0" smtClean="0"/>
              <a:t>月 </a:t>
            </a:r>
            <a:r>
              <a:rPr lang="en-US" altLang="zh-TW" sz="2800" dirty="0" smtClean="0"/>
              <a:t>19 </a:t>
            </a:r>
            <a:r>
              <a:rPr lang="zh-TW" altLang="en-US" sz="2800" dirty="0" smtClean="0"/>
              <a:t>日為木匠守護神聖荷西（</a:t>
            </a:r>
            <a:r>
              <a:rPr lang="en-US" altLang="zh-TW" sz="2800" dirty="0" smtClean="0"/>
              <a:t>San José</a:t>
            </a:r>
            <a:r>
              <a:rPr lang="zh-TW" altLang="en-US" sz="2800" dirty="0" smtClean="0"/>
              <a:t>）的生日，也是春天之始，兩個活動結合之後，即成為現今以「燃燒法雅人偶」為主要慶祝活動的節日。</a:t>
            </a:r>
            <a:endParaRPr lang="en-US" altLang="zh-TW" sz="2800" dirty="0" smtClean="0"/>
          </a:p>
          <a:p>
            <a:r>
              <a:rPr lang="zh-TW" altLang="en-US" sz="2800" dirty="0" smtClean="0"/>
              <a:t>從每年 </a:t>
            </a:r>
            <a:r>
              <a:rPr lang="en-US" altLang="zh-TW" sz="2800" dirty="0" smtClean="0"/>
              <a:t>2 </a:t>
            </a:r>
            <a:r>
              <a:rPr lang="zh-TW" altLang="en-US" sz="2800" dirty="0" smtClean="0"/>
              <a:t>月的最後一個禮拜日宣告法雅節開始起，瓦倫西亞當地就會展開一連串的</a:t>
            </a:r>
            <a:r>
              <a:rPr lang="zh-TW" altLang="en-US" sz="2800" dirty="0" smtClean="0"/>
              <a:t>活動。</a:t>
            </a:r>
            <a:endParaRPr lang="zh-TW" altLang="en-US" dirty="0"/>
          </a:p>
        </p:txBody>
      </p:sp>
      <p:pic>
        <p:nvPicPr>
          <p:cNvPr id="6" name="圖片 5" descr="las-fal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995" y="4016215"/>
            <a:ext cx="4101330" cy="273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falla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130" y="4028632"/>
            <a:ext cx="3945049" cy="2720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en-US" altLang="zh-TW" b="1" dirty="0" err="1" smtClean="0"/>
              <a:t>Buñuelo</a:t>
            </a:r>
            <a:endParaRPr lang="en-US" altLang="zh-TW" b="1" dirty="0" smtClean="0"/>
          </a:p>
          <a:p>
            <a:r>
              <a:rPr lang="zh-TW" altLang="en-US" b="1" dirty="0" smtClean="0"/>
              <a:t>這是法雅節的專屬點心，用特製麵糊手工捏製成圓圈狀，經油炸後灑上糖粉而成，亦可搭配熱巧克力食用。</a:t>
            </a:r>
            <a:endParaRPr lang="zh-TW" altLang="en-US" b="1" dirty="0"/>
          </a:p>
        </p:txBody>
      </p:sp>
      <p:pic>
        <p:nvPicPr>
          <p:cNvPr id="6" name="內容版面配置區 5" descr="未命名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77766" y="1749898"/>
            <a:ext cx="4110265" cy="272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未命名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31" y="1620581"/>
            <a:ext cx="3161900" cy="2344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未命名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57" y="4481903"/>
            <a:ext cx="3461481" cy="231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300000842997126926136499646_95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144" y="3901270"/>
            <a:ext cx="4448071" cy="291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每年的法雅節，都會在前一年秋天選出令許多法雅女孩夢寐以求的榮譽：「法雅公主」。</a:t>
            </a:r>
            <a:endParaRPr lang="en-US" altLang="zh-TW" b="1" dirty="0" smtClean="0"/>
          </a:p>
          <a:p>
            <a:endParaRPr lang="zh-TW" altLang="en-US" dirty="0"/>
          </a:p>
        </p:txBody>
      </p:sp>
      <p:pic>
        <p:nvPicPr>
          <p:cNvPr id="7" name="內容版面配置區 6" descr="未命名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60864" y="2243832"/>
            <a:ext cx="8861703" cy="3487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法雅公主的風采是節日的一大亮點，她們是法雅節的代言人，更是法雅節文化和精神的傳播者呢。</a:t>
            </a:r>
            <a:endParaRPr lang="en-US" altLang="zh-TW" b="1" dirty="0" smtClean="0"/>
          </a:p>
          <a:p>
            <a:endParaRPr lang="zh-TW" altLang="en-US" dirty="0"/>
          </a:p>
        </p:txBody>
      </p:sp>
      <p:pic>
        <p:nvPicPr>
          <p:cNvPr id="6" name="內容版面配置區 5" descr="fallas-17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08678" y="1725438"/>
            <a:ext cx="7474174" cy="4974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法雅人偶展</a:t>
            </a:r>
            <a:endParaRPr lang="en-US" altLang="zh-TW" b="1" dirty="0" smtClean="0"/>
          </a:p>
          <a:p>
            <a:r>
              <a:rPr lang="zh-TW" altLang="en-US" b="1" dirty="0" smtClean="0"/>
              <a:t>就在你家門前！</a:t>
            </a:r>
            <a:endParaRPr lang="zh-TW" altLang="en-US" b="1" dirty="0"/>
          </a:p>
        </p:txBody>
      </p:sp>
      <p:pic>
        <p:nvPicPr>
          <p:cNvPr id="12" name="內容版面配置區 11" descr="shutterstock_49326613_opt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25044" y="1730705"/>
            <a:ext cx="7421155" cy="49598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法雅人偶展</a:t>
            </a:r>
            <a:endParaRPr lang="en-US" altLang="zh-TW" b="1" dirty="0" smtClean="0"/>
          </a:p>
          <a:p>
            <a:r>
              <a:rPr lang="zh-TW" altLang="en-US" b="1" dirty="0" smtClean="0"/>
              <a:t>就在你旁邊！</a:t>
            </a:r>
            <a:endParaRPr lang="zh-TW" altLang="en-US" b="1" dirty="0"/>
          </a:p>
        </p:txBody>
      </p:sp>
      <p:pic>
        <p:nvPicPr>
          <p:cNvPr id="7" name="內容版面配置區 6" descr="1394477574-1179616847_m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46547" y="1785796"/>
            <a:ext cx="7370652" cy="4913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法雅人偶展</a:t>
            </a:r>
            <a:endParaRPr lang="en-US" altLang="zh-TW" b="1" dirty="0" smtClean="0"/>
          </a:p>
          <a:p>
            <a:r>
              <a:rPr lang="zh-TW" altLang="en-US" b="1" dirty="0" smtClean="0"/>
              <a:t>就在你身邊！</a:t>
            </a:r>
            <a:endParaRPr lang="zh-TW" altLang="en-US" b="1" dirty="0"/>
          </a:p>
        </p:txBody>
      </p:sp>
      <p:pic>
        <p:nvPicPr>
          <p:cNvPr id="6" name="內容版面配置區 5" descr="1114656358_14264920965001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03638" y="1716385"/>
            <a:ext cx="7465141" cy="4974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法雅人偶展</a:t>
            </a:r>
            <a:endParaRPr lang="en-US" altLang="zh-TW" b="1" dirty="0" smtClean="0"/>
          </a:p>
          <a:p>
            <a:r>
              <a:rPr lang="zh-TW" altLang="en-US" b="1" dirty="0" smtClean="0"/>
              <a:t>就是這麼近！</a:t>
            </a:r>
            <a:endParaRPr lang="zh-TW" altLang="en-US" b="1" dirty="0"/>
          </a:p>
        </p:txBody>
      </p:sp>
      <p:pic>
        <p:nvPicPr>
          <p:cNvPr id="14" name="內容版面配置區 13" descr="未命名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49749" y="1734493"/>
            <a:ext cx="7505768" cy="497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展覽結束後，票選出最受歡迎的法雅人偶得以進入法雅博物館陳列</a:t>
            </a:r>
            <a:endParaRPr lang="en-US" altLang="zh-TW" b="1" dirty="0" smtClean="0"/>
          </a:p>
          <a:p>
            <a:r>
              <a:rPr lang="zh-TW" altLang="en-US" b="1" dirty="0" smtClean="0"/>
              <a:t>而其餘的法雅人偶則依照傳統，在 </a:t>
            </a:r>
            <a:r>
              <a:rPr lang="en-US" altLang="zh-TW" b="1" dirty="0" smtClean="0"/>
              <a:t>3 </a:t>
            </a:r>
            <a:r>
              <a:rPr lang="zh-TW" altLang="en-US" b="1" dirty="0" smtClean="0"/>
              <a:t>月 </a:t>
            </a:r>
            <a:r>
              <a:rPr lang="en-US" altLang="zh-TW" b="1" dirty="0" smtClean="0"/>
              <a:t>19 </a:t>
            </a:r>
            <a:r>
              <a:rPr lang="zh-TW" altLang="en-US" b="1" dirty="0" smtClean="0"/>
              <a:t>日聖荷西生日當天遭到焚毀的命運。</a:t>
            </a:r>
            <a:endParaRPr lang="zh-TW" altLang="en-US" b="1" dirty="0"/>
          </a:p>
        </p:txBody>
      </p:sp>
      <p:pic>
        <p:nvPicPr>
          <p:cNvPr id="6" name="內容版面配置區 5" descr="27-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60463" y="1752597"/>
            <a:ext cx="7411820" cy="49288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燃燒的法雅人偶展</a:t>
            </a:r>
            <a:endParaRPr lang="zh-TW" altLang="en-US" b="1" dirty="0"/>
          </a:p>
        </p:txBody>
      </p:sp>
      <p:pic>
        <p:nvPicPr>
          <p:cNvPr id="6" name="內容版面配置區 5" descr="HERO_LAS_FALLAS_Junta_Central_Fallera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45166" y="1753919"/>
            <a:ext cx="8642035" cy="48611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64361" y="2047744"/>
            <a:ext cx="9068587" cy="1210615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/>
              <a:t>中華電信暨基金會</a:t>
            </a:r>
            <a:r>
              <a:rPr lang="en-US" altLang="zh-TW" sz="6000" dirty="0" smtClean="0"/>
              <a:t>《</a:t>
            </a:r>
            <a:r>
              <a:rPr lang="zh-TW" altLang="en-US" sz="6000" dirty="0" smtClean="0"/>
              <a:t>好厝邊</a:t>
            </a:r>
            <a:r>
              <a:rPr lang="en-US" altLang="zh-TW" sz="6000" dirty="0" smtClean="0"/>
              <a:t>》</a:t>
            </a:r>
            <a:r>
              <a:rPr lang="zh-TW" altLang="en-US" sz="6000" dirty="0" smtClean="0"/>
              <a:t>社區網路課輔計畫</a:t>
            </a:r>
            <a:endParaRPr lang="zh-TW" altLang="en-US" sz="60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 smtClean="0"/>
          </a:p>
          <a:p>
            <a:endParaRPr lang="zh-TW" altLang="en-US" sz="2800" dirty="0"/>
          </a:p>
        </p:txBody>
      </p:sp>
      <p:pic>
        <p:nvPicPr>
          <p:cNvPr id="7" name="圖片 6" descr="C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524" y="158365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慶典開始囉！</a:t>
            </a:r>
            <a:endParaRPr lang="zh-TW" altLang="en-US" b="1" dirty="0"/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2"/>
          </p:nvPr>
        </p:nvSpPr>
        <p:spPr>
          <a:xfrm>
            <a:off x="812800" y="1752599"/>
            <a:ext cx="2133600" cy="4965071"/>
          </a:xfrm>
        </p:spPr>
        <p:txBody>
          <a:bodyPr/>
          <a:lstStyle/>
          <a:p>
            <a:r>
              <a:rPr lang="zh-TW" altLang="en-US" b="1" dirty="0" smtClean="0"/>
              <a:t>燃燒的法雅人偶展</a:t>
            </a:r>
          </a:p>
          <a:p>
            <a:endParaRPr lang="zh-TW" altLang="en-US" dirty="0"/>
          </a:p>
        </p:txBody>
      </p:sp>
      <p:pic>
        <p:nvPicPr>
          <p:cNvPr id="6" name="內容版面配置區 5" descr="s_s30_RTR2ZLH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20154" y="1743546"/>
            <a:ext cx="7441534" cy="49560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 descr="Cartel Anunciador Fallas 2015 jpg_0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330146" y="1600199"/>
            <a:ext cx="3565953" cy="49907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資料來源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Google</a:t>
            </a:r>
            <a:r>
              <a:rPr lang="zh-TW" altLang="en-US" dirty="0" smtClean="0"/>
              <a:t>圖片</a:t>
            </a:r>
            <a:endParaRPr lang="en-US" altLang="zh-TW" dirty="0" smtClean="0"/>
          </a:p>
          <a:p>
            <a:r>
              <a:rPr lang="zh-TW" altLang="en-US" dirty="0" smtClean="0"/>
              <a:t>維基百科</a:t>
            </a:r>
            <a:endParaRPr lang="en-US" altLang="zh-TW" dirty="0" smtClean="0"/>
          </a:p>
          <a:p>
            <a:r>
              <a:rPr lang="zh-TW" altLang="en-US" sz="3200" dirty="0" smtClean="0"/>
              <a:t>痞客邦</a:t>
            </a:r>
            <a:r>
              <a:rPr lang="en-US" altLang="zh-TW" sz="3200" dirty="0" smtClean="0"/>
              <a:t>---KATE</a:t>
            </a:r>
            <a:r>
              <a:rPr lang="zh-TW" altLang="en-US" sz="3200" dirty="0" smtClean="0"/>
              <a:t>的西班牙小廚房</a:t>
            </a:r>
            <a:endParaRPr lang="en-US" altLang="zh-TW" sz="3200" dirty="0" smtClean="0"/>
          </a:p>
          <a:p>
            <a:r>
              <a:rPr lang="zh-TW" altLang="en-US" sz="3200" dirty="0" smtClean="0"/>
              <a:t>台灣民間傳說</a:t>
            </a:r>
            <a:endParaRPr lang="en-US" altLang="zh-TW" sz="3200" dirty="0" smtClean="0"/>
          </a:p>
          <a:p>
            <a:r>
              <a:rPr lang="zh-TW" altLang="en-US" sz="3200" dirty="0" smtClean="0"/>
              <a:t>交通部觀光局</a:t>
            </a:r>
            <a:r>
              <a:rPr lang="en-US" altLang="zh-TW" sz="3200" dirty="0" smtClean="0"/>
              <a:t>---2015</a:t>
            </a:r>
            <a:r>
              <a:rPr lang="zh-TW" altLang="en-US" sz="3200" dirty="0" smtClean="0"/>
              <a:t>台灣燈會</a:t>
            </a:r>
            <a:endParaRPr lang="en-US" altLang="zh-TW" sz="3200" dirty="0" smtClean="0"/>
          </a:p>
          <a:p>
            <a:r>
              <a:rPr lang="en-US" altLang="zh-TW" dirty="0" smtClean="0">
                <a:hlinkClick r:id="rId2"/>
              </a:rPr>
              <a:t>http://www.epochtimes.com/b5/13/2/8/n3796384.htm%E8%A5%BF%E7%8F%AD%E7%89%99-%E7%93%A6%E5%80%AB%E8%A5%BF%E4%BA%9E%E6%B3%95%E9%9B%85%E7%AF%80.html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573414" y="1631306"/>
            <a:ext cx="9580455" cy="1664178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/>
              <a:t>元大、輔大夢想起飛</a:t>
            </a:r>
            <a:r>
              <a:rPr lang="en-US" altLang="zh-TW" sz="5400" dirty="0" smtClean="0"/>
              <a:t/>
            </a:r>
            <a:br>
              <a:rPr lang="en-US" altLang="zh-TW" sz="5400" dirty="0" smtClean="0"/>
            </a:br>
            <a:r>
              <a:rPr lang="zh-TW" altLang="en-US" sz="5400" dirty="0" smtClean="0"/>
              <a:t>公益合作案</a:t>
            </a:r>
            <a:endParaRPr lang="zh-TW" altLang="en-US" sz="5400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62100" y="3258360"/>
            <a:ext cx="9070848" cy="2382591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dirty="0" smtClean="0"/>
              <a:t>大學伴</a:t>
            </a:r>
            <a:r>
              <a:rPr lang="en-US" altLang="zh-TW" sz="2800" dirty="0" smtClean="0"/>
              <a:t>:</a:t>
            </a:r>
          </a:p>
          <a:p>
            <a:pPr algn="ctr"/>
            <a:r>
              <a:rPr lang="zh-TW" altLang="en-US" sz="2800" dirty="0" smtClean="0"/>
              <a:t>小學伴</a:t>
            </a:r>
            <a:r>
              <a:rPr lang="en-US" altLang="zh-TW" sz="2800" dirty="0" smtClean="0"/>
              <a:t>:</a:t>
            </a:r>
            <a:endParaRPr lang="zh-TW" altLang="en-US" sz="2800" dirty="0"/>
          </a:p>
        </p:txBody>
      </p:sp>
      <p:pic>
        <p:nvPicPr>
          <p:cNvPr id="7" name="圖片 6" descr="yund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9" y="183017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175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可以詢問小學伴是否參加過元宵節的燈會？對元宵節有什麼印象？→可以介紹元宵節的起源 </a:t>
            </a:r>
            <a:r>
              <a:rPr lang="en-US" altLang="zh-TW" dirty="0" smtClean="0"/>
              <a:t>p.6 (</a:t>
            </a:r>
            <a:r>
              <a:rPr lang="zh-TW" altLang="en-US" dirty="0" smtClean="0"/>
              <a:t>此頁設計是希望大學伴可以以故事方式告訴小學伴，而不要讓其自讀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「可以想像有天開門元宵花燈就出現在你眼前嗎？世界上就有一個國家會在你家街道上這麼做，不過它擺的不是花燈而是超大人偶，雖然不會發光，不過在慶典結束的最後一天人們會用大火將之焚燒，就像花燈一樣的燦爛奪目，而這個國家就是──西班牙的法雅節！！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進入今日主題</a:t>
            </a:r>
            <a:r>
              <a:rPr lang="en-US" altLang="zh-TW" dirty="0" smtClean="0"/>
              <a:t>p.7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41148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6.</a:t>
            </a:r>
            <a:r>
              <a:rPr lang="zh-TW" altLang="en-US" dirty="0" smtClean="0"/>
              <a:t>介紹西班牙的地理位置和國旗</a:t>
            </a:r>
            <a:r>
              <a:rPr lang="en-US" altLang="zh-TW" dirty="0" smtClean="0"/>
              <a:t>p.8</a:t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可以讓小學伴猜猜西班牙在哪裡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7.</a:t>
            </a:r>
            <a:r>
              <a:rPr lang="zh-TW" altLang="en-US" dirty="0" smtClean="0"/>
              <a:t>可以詢問小朋友對西班牙的印象為何</a:t>
            </a:r>
            <a:endParaRPr lang="en-US" altLang="zh-TW" dirty="0" smtClean="0"/>
          </a:p>
          <a:p>
            <a:r>
              <a:rPr lang="en-US" altLang="zh-TW" dirty="0" smtClean="0"/>
              <a:t>8.</a:t>
            </a:r>
            <a:r>
              <a:rPr lang="zh-TW" altLang="en-US" dirty="0" smtClean="0"/>
              <a:t>可以和小朋友說台灣北部曾經被西班牙人佔領過，而且天主教就是西班牙的傳教士傳入的哦！</a:t>
            </a:r>
            <a:endParaRPr lang="en-US" altLang="zh-TW" dirty="0" smtClean="0"/>
          </a:p>
          <a:p>
            <a:r>
              <a:rPr lang="en-US" altLang="zh-TW" dirty="0" smtClean="0"/>
              <a:t>9.</a:t>
            </a:r>
            <a:r>
              <a:rPr lang="zh-TW" altLang="en-US" dirty="0" smtClean="0"/>
              <a:t>開始介紹西班牙法雅節</a:t>
            </a:r>
            <a:r>
              <a:rPr lang="en-US" altLang="zh-TW" dirty="0" smtClean="0"/>
              <a:t>p.9-21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建議說明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元宵節的傳說</a:t>
            </a:r>
            <a:endParaRPr lang="zh-TW" altLang="en-US" b="1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612648" y="1600200"/>
            <a:ext cx="8153400" cy="197167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傳説，在以前有很多兇猛的禽獸四處傷害人類和牲畜，人們於是組織起來攻擊它們。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一天，一隻神鳥因迷路而降落人間，卻意外被獵人給射殺，天帝因此十分震怒，立即下令于正月十五日在人間放火，欲把人畜財産通通燒死。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71472" y="3500438"/>
            <a:ext cx="8153400" cy="2286016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天帝的女兒不忍心看到百姓無辜受難，便偷偷駕著祥雲來到人間，告知此消息。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當眾人不知如何是好時，有個老人説：「在正月十四、十五、十六日這三天，每戶人家都在家裏張燈結綵、點響爆竹、 燃放煙火，這樣一來，天帝就會以為人們都被燒死了」。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於是到了正月十五這天晚上，天帝發覺人間一片紅光，響聲震天，連續三個夜晚都是如此，以為是大火燃燒的火焰，心中大快，人們就這樣保住了生命及財産。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571472" y="5886456"/>
            <a:ext cx="8153400" cy="8286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為了紀念這次成功，從此每到正月十五，家家戶戶都懸挂燈籠、燃放煙火以紀念此日。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西班牙</a:t>
            </a:r>
            <a:r>
              <a:rPr lang="en-US" altLang="zh-TW" dirty="0" smtClean="0"/>
              <a:t>‧</a:t>
            </a:r>
            <a:r>
              <a:rPr lang="zh-TW" altLang="en-US" dirty="0" smtClean="0"/>
              <a:t>法雅節</a:t>
            </a: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b="1" dirty="0" smtClean="0"/>
              <a:t>Las </a:t>
            </a:r>
            <a:r>
              <a:rPr lang="en-US" altLang="zh-TW" b="1" dirty="0" err="1" smtClean="0"/>
              <a:t>Fallas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6" name="圖片版面配置區 6" descr="2015030500217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36" b="16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0784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西班牙</a:t>
            </a:r>
            <a:r>
              <a:rPr lang="en-US" altLang="zh-TW" b="1" dirty="0" smtClean="0"/>
              <a:t>‧Where are you?</a:t>
            </a:r>
            <a:endParaRPr lang="zh-TW" altLang="en-US" b="1" dirty="0"/>
          </a:p>
        </p:txBody>
      </p:sp>
      <p:pic>
        <p:nvPicPr>
          <p:cNvPr id="4" name="內容版面配置區 3" descr="世界地圖_上色無經緯無海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5671" y="1719261"/>
            <a:ext cx="8345533" cy="4367496"/>
          </a:xfrm>
        </p:spPr>
      </p:pic>
      <p:pic>
        <p:nvPicPr>
          <p:cNvPr id="5" name="圖片 4" descr="下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063" y="1735887"/>
            <a:ext cx="3331672" cy="2217077"/>
          </a:xfrm>
          <a:prstGeom prst="rect">
            <a:avLst/>
          </a:prstGeom>
        </p:spPr>
      </p:pic>
      <p:pic>
        <p:nvPicPr>
          <p:cNvPr id="6" name="圖片 5" descr="fallas8_1853336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146" y="4829952"/>
            <a:ext cx="2784695" cy="180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起源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5257800"/>
          </a:xfrm>
        </p:spPr>
        <p:txBody>
          <a:bodyPr/>
          <a:lstStyle/>
          <a:p>
            <a:r>
              <a:rPr lang="zh-TW" altLang="en-US" sz="2800" dirty="0" smtClean="0"/>
              <a:t>法雅節又稱「火節」，源自中世紀。當時的木匠在冬夜工作時，會在木條上裝置名為「</a:t>
            </a:r>
            <a:r>
              <a:rPr lang="en-US" altLang="zh-TW" sz="2800" dirty="0" err="1" smtClean="0"/>
              <a:t>parots</a:t>
            </a:r>
            <a:r>
              <a:rPr lang="zh-TW" altLang="en-US" sz="2800" dirty="0" smtClean="0"/>
              <a:t>」的大蠟燭充作照明設備，而冬天結束後，木匠不再需要挑燈夜戰，便會燃燒功成身退</a:t>
            </a:r>
            <a:r>
              <a:rPr lang="zh-TW" altLang="en-US" sz="2800" dirty="0" smtClean="0"/>
              <a:t>的</a:t>
            </a:r>
            <a:r>
              <a:rPr lang="en-US" altLang="zh-TW" sz="2800" dirty="0" err="1" smtClean="0"/>
              <a:t>parots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後來</a:t>
            </a:r>
            <a:r>
              <a:rPr lang="en-US" altLang="zh-TW" sz="2800" dirty="0" err="1" smtClean="0"/>
              <a:t>parots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上開始裝飾有各式造型的娃娃、人偶，並逐漸以蠟及布為材料做成</a:t>
            </a:r>
            <a:r>
              <a:rPr lang="zh-TW" altLang="en-US" sz="2800" dirty="0" smtClean="0"/>
              <a:t>「</a:t>
            </a:r>
            <a:r>
              <a:rPr lang="en-US" altLang="zh-TW" sz="2800" dirty="0" err="1" smtClean="0"/>
              <a:t>ninots</a:t>
            </a:r>
            <a:r>
              <a:rPr lang="zh-TW" altLang="en-US" sz="2800" dirty="0" smtClean="0"/>
              <a:t>」，最後變成今日的法雅人偶。</a:t>
            </a:r>
            <a:endParaRPr lang="en-US" altLang="zh-TW" sz="2200" dirty="0" smtClean="0"/>
          </a:p>
          <a:p>
            <a:endParaRPr lang="en-US" altLang="zh-TW" sz="3200" dirty="0" smtClean="0"/>
          </a:p>
        </p:txBody>
      </p:sp>
      <p:pic>
        <p:nvPicPr>
          <p:cNvPr id="7" name="圖片 6" descr="valencia-las-fallas-63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85" y="4077090"/>
            <a:ext cx="3702243" cy="2631957"/>
          </a:xfrm>
          <a:prstGeom prst="rect">
            <a:avLst/>
          </a:prstGeom>
        </p:spPr>
      </p:pic>
      <p:pic>
        <p:nvPicPr>
          <p:cNvPr id="8" name="圖片 7" descr="Sant-Roc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689" y="4067323"/>
            <a:ext cx="3999619" cy="2664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500</TotalTime>
  <Words>700</Words>
  <Application>Microsoft Office PowerPoint</Application>
  <PresentationFormat>自訂</PresentationFormat>
  <Paragraphs>64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中庸</vt:lpstr>
      <vt:lpstr>105年教育部數位學伴計畫</vt:lpstr>
      <vt:lpstr>中華電信暨基金會《好厝邊》社區網路課輔計畫</vt:lpstr>
      <vt:lpstr>元大、輔大夢想起飛 公益合作案</vt:lpstr>
      <vt:lpstr>建議說明1</vt:lpstr>
      <vt:lpstr>建議說明2</vt:lpstr>
      <vt:lpstr>元宵節的傳說</vt:lpstr>
      <vt:lpstr> Las Fallas </vt:lpstr>
      <vt:lpstr>西班牙‧Where are you?</vt:lpstr>
      <vt:lpstr>起源</vt:lpstr>
      <vt:lpstr>簡介</vt:lpstr>
      <vt:lpstr>慶典開始囉！</vt:lpstr>
      <vt:lpstr>慶典開始囉！</vt:lpstr>
      <vt:lpstr>慶典開始囉！</vt:lpstr>
      <vt:lpstr>慶典開始囉！</vt:lpstr>
      <vt:lpstr>慶典開始囉！</vt:lpstr>
      <vt:lpstr>慶典開始囉！</vt:lpstr>
      <vt:lpstr>慶典開始囉！</vt:lpstr>
      <vt:lpstr>慶典開始囉！</vt:lpstr>
      <vt:lpstr>慶典開始囉！</vt:lpstr>
      <vt:lpstr>慶典開始囉！</vt:lpstr>
      <vt:lpstr>投影片 21</vt:lpstr>
      <vt:lpstr>資料來源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to know me</dc:title>
  <dc:creator>Amy Tsao</dc:creator>
  <cp:lastModifiedBy>USER</cp:lastModifiedBy>
  <cp:revision>58</cp:revision>
  <dcterms:created xsi:type="dcterms:W3CDTF">2015-09-08T06:45:58Z</dcterms:created>
  <dcterms:modified xsi:type="dcterms:W3CDTF">2016-02-21T14:50:47Z</dcterms:modified>
</cp:coreProperties>
</file>