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8" r:id="rId5"/>
    <p:sldId id="263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67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7025"/>
    <a:srgbClr val="E9515F"/>
    <a:srgbClr val="1E787C"/>
    <a:srgbClr val="EC6A76"/>
    <a:srgbClr val="FFCC66"/>
    <a:srgbClr val="6AE6EC"/>
    <a:srgbClr val="FF3399"/>
    <a:srgbClr val="26989E"/>
    <a:srgbClr val="66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67" d="100"/>
          <a:sy n="67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5/11/2016</a:t>
            </a:fld>
            <a:endParaRPr 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40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DEF5FA"/>
              </a:solidFill>
            </a:endParaRPr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DEF5FA"/>
                </a:solidFill>
              </a:rPr>
              <a:pPr/>
              <a:t>‹#›</a:t>
            </a:fld>
            <a:endParaRPr lang="en-US" dirty="0">
              <a:solidFill>
                <a:srgbClr val="DEF5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53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5/11/2016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6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4"/>
            <a:ext cx="2209800" cy="365125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5/11/2016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2" y="6248209"/>
            <a:ext cx="5573483" cy="365125"/>
          </a:xfrm>
        </p:spPr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29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5/11/2016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6224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5/11/2016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5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5/11/2016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5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5/11/2016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54007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5/11/2016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5/11/2016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464646"/>
                </a:solidFill>
              </a:rPr>
              <a:pPr/>
              <a:t>‹#›</a:t>
            </a:fld>
            <a:endParaRPr lang="en-US" dirty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62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5/11/2016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18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2"/>
            <a:ext cx="2667000" cy="365125"/>
          </a:xfrm>
        </p:spPr>
        <p:txBody>
          <a:bodyPr rtlCol="0"/>
          <a:lstStyle/>
          <a:p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/>
              <a:t>5/11/2016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8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25030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2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srgbClr val="464646"/>
                </a:solidFill>
              </a:rPr>
              <a:pPr defTabSz="457200"/>
              <a:t>5/11/2016</a:t>
            </a:fld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1" y="6248208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en-US" dirty="0">
              <a:solidFill>
                <a:srgbClr val="464646"/>
              </a:solidFill>
            </a:endParaRPr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1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wbk.org/MyLemmaInter.aspx?zh=zh-tw&amp;title=%e5%8c%96%e5%a6%9d%e8%88%9e%e6%9c%83" TargetMode="External"/><Relationship Id="rId7" Type="http://schemas.microsoft.com/office/2007/relationships/hdphoto" Target="../media/hdphoto2.wdp"/><Relationship Id="rId2" Type="http://schemas.openxmlformats.org/officeDocument/2006/relationships/hyperlink" Target="http://www.zwbk.org/MyLemmaShow.aspx?zh=zh-tw&amp;lid=16516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73271" y="1957217"/>
            <a:ext cx="6801440" cy="1210615"/>
          </a:xfrm>
        </p:spPr>
        <p:txBody>
          <a:bodyPr>
            <a:normAutofit fontScale="90000"/>
          </a:bodyPr>
          <a:lstStyle/>
          <a:p>
            <a:r>
              <a:rPr lang="en-US" altLang="zh-TW" sz="6000" dirty="0" smtClean="0"/>
              <a:t>105</a:t>
            </a:r>
            <a:r>
              <a:rPr lang="zh-TW" altLang="en-US" sz="6000" dirty="0" smtClean="0"/>
              <a:t>年教育部數位學伴計畫</a:t>
            </a:r>
            <a:endParaRPr lang="zh-TW" altLang="en-US" sz="60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71575" y="3258363"/>
            <a:ext cx="6803136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  <p:pic>
        <p:nvPicPr>
          <p:cNvPr id="7" name="圖片 6" descr="etu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06" y="128300"/>
            <a:ext cx="1458884" cy="1945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2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一切的開始</a:t>
            </a:r>
            <a:endParaRPr lang="zh-TW" altLang="en-US" sz="5400" b="1" dirty="0">
              <a:solidFill>
                <a:schemeClr val="accent3">
                  <a:lumMod val="60000"/>
                  <a:lumOff val="4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964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巴西狂歡節的遊行，由一輛輛長達</a:t>
            </a:r>
            <a:r>
              <a:rPr lang="en-US" altLang="zh-TW" dirty="0" smtClean="0"/>
              <a:t>10</a:t>
            </a:r>
            <a:r>
              <a:rPr lang="zh-TW" altLang="en-US" dirty="0" smtClean="0"/>
              <a:t>米的花車打頭陣，</a:t>
            </a:r>
            <a:r>
              <a:rPr lang="zh-TW" altLang="en-US" dirty="0"/>
              <a:t>沿途不斷有人</a:t>
            </a:r>
            <a:r>
              <a:rPr lang="zh-TW" altLang="en-US" dirty="0" smtClean="0"/>
              <a:t>加入，所以遊隊伍</a:t>
            </a:r>
            <a:r>
              <a:rPr lang="zh-TW" altLang="en-US" dirty="0"/>
              <a:t>越來越長。</a:t>
            </a:r>
            <a:endParaRPr lang="zh-TW" altLang="en-US" dirty="0"/>
          </a:p>
        </p:txBody>
      </p:sp>
      <p:pic>
        <p:nvPicPr>
          <p:cNvPr id="3074" name="Picture 2" descr="http://pic.baike.soso.com/p/20140424/20140424105723-1657397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5873523" cy="405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5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美麗的花車</a:t>
            </a:r>
            <a:endParaRPr lang="zh-TW" altLang="en-US" sz="5400" dirty="0">
              <a:solidFill>
                <a:schemeClr val="accent3">
                  <a:lumMod val="60000"/>
                  <a:lumOff val="4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  <p:pic>
        <p:nvPicPr>
          <p:cNvPr id="4098" name="Picture 2" descr="http://pix.avaxnews.com/avaxnews/ee/b7/0000b7ee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45408"/>
            <a:ext cx="8136904" cy="55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65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漂亮的舞者</a:t>
            </a:r>
            <a:endParaRPr lang="zh-TW" altLang="en-US" sz="5400" dirty="0">
              <a:solidFill>
                <a:schemeClr val="accent3">
                  <a:lumMod val="60000"/>
                  <a:lumOff val="4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  <p:pic>
        <p:nvPicPr>
          <p:cNvPr id="5122" name="Picture 2" descr="http://assets.nydailynews.com/polopoly_fs/1.2115482.1423946368!/img/httpImage/image.jpg_gen/derivatives/gallery_1200/2015-brazilian-carniv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96752"/>
            <a:ext cx="3560760" cy="53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edia.zenfs.com/en_us/News/Reuters/2012-02-21T014801Z_989861912_GM1E82L0QZ801_RTRMADP_3_BRAZIL-CARNIV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58232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160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155679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中國新華網</a:t>
            </a:r>
            <a:endParaRPr lang="en-US" altLang="zh-TW" dirty="0" smtClean="0"/>
          </a:p>
          <a:p>
            <a:r>
              <a:rPr lang="zh-TW" altLang="en-US" dirty="0" smtClean="0"/>
              <a:t> </a:t>
            </a:r>
            <a:r>
              <a:rPr lang="en-US" altLang="zh-TW" dirty="0" smtClean="0"/>
              <a:t>http://news.xinhuanet.com/world/2007-02/07/content_5707273.htm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395536" y="332656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400" b="1" dirty="0" smtClean="0">
                <a:solidFill>
                  <a:srgbClr val="92D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資料來源</a:t>
            </a:r>
            <a:endParaRPr lang="zh-TW" altLang="en-US" sz="4400" b="1" dirty="0">
              <a:solidFill>
                <a:srgbClr val="92D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2206605"/>
            <a:ext cx="8190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2.The Atlantic PHOTO</a:t>
            </a:r>
          </a:p>
          <a:p>
            <a:r>
              <a:rPr lang="en-US" altLang="zh-TW" dirty="0" smtClean="0"/>
              <a:t>http://www.theatlantic.com/photo/2013/02/carnival-2013-in-brazil/100458/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9552" y="2854677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妞新聞</a:t>
            </a:r>
            <a:endParaRPr lang="en-US" altLang="zh-TW" dirty="0" smtClean="0"/>
          </a:p>
          <a:p>
            <a:r>
              <a:rPr lang="en-US" altLang="zh-TW" dirty="0" smtClean="0"/>
              <a:t>http://www.niusnews.com/index.php/main/view/3193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516136" y="3502749"/>
            <a:ext cx="7758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4.</a:t>
            </a:r>
            <a:r>
              <a:rPr lang="zh-TW" altLang="en-US" dirty="0" smtClean="0"/>
              <a:t>中文在線百科</a:t>
            </a:r>
            <a:endParaRPr lang="en-US" altLang="zh-TW" dirty="0" smtClean="0"/>
          </a:p>
          <a:p>
            <a:r>
              <a:rPr lang="en-US" altLang="zh-TW" dirty="0" smtClean="0"/>
              <a:t>http://www.zwbk.org/MyLemmaShow.aspx?zh=zh-tw&amp;lid=196537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9552" y="4150821"/>
            <a:ext cx="7758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5.</a:t>
            </a:r>
            <a:r>
              <a:rPr lang="zh-TW" altLang="en-US" dirty="0" smtClean="0"/>
              <a:t>搜狗百科</a:t>
            </a:r>
            <a:endParaRPr lang="en-US" altLang="zh-TW" dirty="0" smtClean="0"/>
          </a:p>
          <a:p>
            <a:r>
              <a:rPr lang="en-US" altLang="zh-TW" dirty="0" smtClean="0"/>
              <a:t>http://baike.sogou.com/v6641581.htm?pid=baike.box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470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73271" y="2047747"/>
            <a:ext cx="6801440" cy="121061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/>
              <a:t>中華電信暨基金會</a:t>
            </a:r>
            <a:r>
              <a:rPr lang="en-US" altLang="zh-TW" sz="6000" dirty="0" smtClean="0"/>
              <a:t>《</a:t>
            </a:r>
            <a:r>
              <a:rPr lang="zh-TW" altLang="en-US" sz="6000" dirty="0" smtClean="0"/>
              <a:t>好厝邊</a:t>
            </a:r>
            <a:r>
              <a:rPr lang="en-US" altLang="zh-TW" sz="6000" dirty="0" smtClean="0"/>
              <a:t>》</a:t>
            </a:r>
            <a:r>
              <a:rPr lang="zh-TW" altLang="en-US" sz="6000" dirty="0" smtClean="0"/>
              <a:t>社區網路課輔計畫</a:t>
            </a:r>
            <a:endParaRPr lang="zh-TW" altLang="en-US" sz="60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71575" y="3258363"/>
            <a:ext cx="6803136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 smtClean="0"/>
          </a:p>
          <a:p>
            <a:endParaRPr lang="zh-TW" altLang="en-US" sz="2800" dirty="0"/>
          </a:p>
        </p:txBody>
      </p:sp>
      <p:pic>
        <p:nvPicPr>
          <p:cNvPr id="7" name="圖片 6" descr="C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43" y="158365"/>
            <a:ext cx="1080000" cy="14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01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180062" y="1631306"/>
            <a:ext cx="7185341" cy="1664178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dirty="0" smtClean="0"/>
              <a:t>元大、輔大夢想起飛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 smtClean="0"/>
              <a:t>公益合作案</a:t>
            </a:r>
            <a:endParaRPr lang="zh-TW" altLang="en-US" sz="54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71575" y="3258363"/>
            <a:ext cx="6803136" cy="2382591"/>
          </a:xfrm>
        </p:spPr>
        <p:txBody>
          <a:bodyPr>
            <a:noAutofit/>
          </a:bodyPr>
          <a:lstStyle/>
          <a:p>
            <a:pPr algn="ctr"/>
            <a:r>
              <a:rPr lang="zh-TW" altLang="en-US" sz="2800" dirty="0" smtClean="0"/>
              <a:t>大學伴</a:t>
            </a:r>
            <a:r>
              <a:rPr lang="en-US" altLang="zh-TW" sz="2800" dirty="0" smtClean="0"/>
              <a:t>:</a:t>
            </a:r>
          </a:p>
          <a:p>
            <a:pPr algn="ctr"/>
            <a:r>
              <a:rPr lang="zh-TW" altLang="en-US" sz="2800" dirty="0" smtClean="0"/>
              <a:t>小學伴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  <p:pic>
        <p:nvPicPr>
          <p:cNvPr id="7" name="圖片 6" descr="yun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552" y="183017"/>
            <a:ext cx="135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73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說明</a:t>
            </a:r>
            <a:endParaRPr lang="zh-TW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內容版面配置區 3"/>
          <p:cNvSpPr txBox="1">
            <a:spLocks noGrp="1"/>
          </p:cNvSpPr>
          <p:nvPr>
            <p:ph sz="quarter" idx="1"/>
          </p:nvPr>
        </p:nvSpPr>
        <p:spPr>
          <a:xfrm>
            <a:off x="35496" y="1703174"/>
            <a:ext cx="9145016" cy="37420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zh-TW" sz="800" b="1" dirty="0" smtClean="0">
              <a:solidFill>
                <a:srgbClr val="E9515F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rgbClr val="92D05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1.</a:t>
            </a:r>
            <a:r>
              <a:rPr lang="zh-TW" altLang="en-US" sz="4000" dirty="0" smtClean="0">
                <a:solidFill>
                  <a:srgbClr val="92D05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請小學伴猜測音樂是哪一國的特色</a:t>
            </a:r>
            <a:endParaRPr lang="en-US" altLang="zh-TW" sz="4000" dirty="0" smtClean="0">
              <a:solidFill>
                <a:srgbClr val="92D050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endParaRPr lang="en-US" altLang="zh-TW" sz="4000" dirty="0">
              <a:solidFill>
                <a:srgbClr val="92D050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4000" dirty="0" smtClean="0">
                <a:solidFill>
                  <a:srgbClr val="92D05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2.</a:t>
            </a:r>
            <a:r>
              <a:rPr lang="zh-TW" altLang="en-US" sz="4000" dirty="0">
                <a:solidFill>
                  <a:srgbClr val="92D05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別</a:t>
            </a:r>
            <a:r>
              <a:rPr lang="zh-TW" altLang="en-US" sz="4000" dirty="0" smtClean="0">
                <a:solidFill>
                  <a:srgbClr val="92D05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急著公布答案，後面還有圖片提示</a:t>
            </a:r>
            <a:endParaRPr lang="en-US" altLang="zh-TW" sz="4000" dirty="0" smtClean="0">
              <a:solidFill>
                <a:srgbClr val="92D050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endParaRPr lang="en-US" altLang="zh-TW" sz="4000" dirty="0" smtClean="0">
              <a:solidFill>
                <a:srgbClr val="92D050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marL="0" indent="0">
              <a:buNone/>
            </a:pPr>
            <a:r>
              <a:rPr lang="en-US" altLang="zh-TW" sz="4000" dirty="0">
                <a:solidFill>
                  <a:srgbClr val="92D05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3</a:t>
            </a:r>
            <a:r>
              <a:rPr lang="en-US" altLang="zh-TW" sz="4000" dirty="0" smtClean="0">
                <a:solidFill>
                  <a:srgbClr val="92D05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.</a:t>
            </a:r>
            <a:r>
              <a:rPr lang="zh-TW" altLang="en-US" sz="4000" dirty="0" smtClean="0">
                <a:solidFill>
                  <a:srgbClr val="92D05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請小學伴描述音樂的特色及自身感受</a:t>
            </a:r>
            <a:endParaRPr lang="zh-TW" altLang="en-US" sz="4000" dirty="0">
              <a:solidFill>
                <a:srgbClr val="92D050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603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620688"/>
            <a:ext cx="7128792" cy="2123658"/>
          </a:xfrm>
          <a:prstGeom prst="rect">
            <a:avLst/>
          </a:prstGeom>
          <a:noFill/>
          <a:ln w="28575">
            <a:solidFill>
              <a:srgbClr val="FFCC66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猜猜</a:t>
            </a:r>
            <a:endParaRPr lang="en-US" altLang="zh-TW" sz="6600" dirty="0" smtClean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  <a:p>
            <a:pPr algn="ctr"/>
            <a:r>
              <a:rPr lang="zh-TW" altLang="en-US" sz="6600" dirty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這</a:t>
            </a:r>
            <a:r>
              <a:rPr lang="zh-TW" altLang="en-US" sz="6600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FF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是哪個國家？</a:t>
            </a:r>
            <a:endParaRPr lang="zh-TW" altLang="en-US" sz="6600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FF0000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  <p:pic>
        <p:nvPicPr>
          <p:cNvPr id="3" name="Semba-Bumba.wmv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27984" y="3971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0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猜到了嗎？</a:t>
            </a:r>
            <a:endParaRPr lang="zh-TW" altLang="en-US" sz="5400" b="1" dirty="0">
              <a:solidFill>
                <a:schemeClr val="accent3">
                  <a:lumMod val="60000"/>
                  <a:lumOff val="4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7"/>
          <a:stretch/>
        </p:blipFill>
        <p:spPr>
          <a:xfrm>
            <a:off x="3807796" y="1728192"/>
            <a:ext cx="5372716" cy="5085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4286250" cy="424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161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solidFill>
                  <a:srgbClr val="FFFF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巴</a:t>
            </a:r>
            <a:r>
              <a:rPr lang="zh-TW" altLang="en-US" sz="5400" dirty="0" smtClean="0">
                <a:solidFill>
                  <a:schemeClr val="bg2">
                    <a:lumMod val="5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西</a:t>
            </a:r>
            <a:r>
              <a:rPr lang="zh-TW" altLang="en-US" sz="5400" dirty="0" smtClean="0">
                <a:solidFill>
                  <a:srgbClr val="FF000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狂</a:t>
            </a:r>
            <a:r>
              <a:rPr lang="zh-TW" altLang="en-US" sz="5400" dirty="0" smtClean="0">
                <a:solidFill>
                  <a:srgbClr val="00B050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歡</a:t>
            </a:r>
            <a:r>
              <a:rPr lang="zh-TW" altLang="en-US" sz="5400" dirty="0" smtClean="0">
                <a:solidFill>
                  <a:srgbClr val="EB7025"/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節</a:t>
            </a:r>
            <a:endParaRPr lang="zh-TW" altLang="en-US" sz="5400" dirty="0">
              <a:solidFill>
                <a:srgbClr val="EB7025"/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準備</a:t>
            </a:r>
            <a:r>
              <a:rPr lang="zh-TW" altLang="en-US" dirty="0"/>
              <a:t>好</a:t>
            </a:r>
            <a:r>
              <a:rPr lang="zh-TW" altLang="en-US" dirty="0" smtClean="0"/>
              <a:t>一起狂歡了嗎 </a:t>
            </a:r>
            <a:endParaRPr lang="zh-TW" altLang="en-US" dirty="0"/>
          </a:p>
        </p:txBody>
      </p:sp>
      <p:sp>
        <p:nvSpPr>
          <p:cNvPr id="4" name="笑臉 3"/>
          <p:cNvSpPr/>
          <p:nvPr/>
        </p:nvSpPr>
        <p:spPr>
          <a:xfrm>
            <a:off x="4283968" y="1988840"/>
            <a:ext cx="720080" cy="648072"/>
          </a:xfrm>
          <a:prstGeom prst="smileyFace">
            <a:avLst/>
          </a:prstGeom>
          <a:noFill/>
          <a:ln w="28575">
            <a:solidFill>
              <a:srgbClr val="E951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56" y="3341780"/>
            <a:ext cx="4716016" cy="2856137"/>
          </a:xfrm>
          <a:prstGeom prst="rect">
            <a:avLst/>
          </a:prstGeom>
          <a:effectLst>
            <a:glow rad="228600">
              <a:srgbClr val="FFFF00">
                <a:alpha val="40000"/>
              </a:srgbClr>
            </a:glo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8476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華康少女文字W3" panose="040F0309000000000000" pitchFamily="81" charset="-120"/>
                <a:ea typeface="華康少女文字W3" panose="040F0309000000000000" pitchFamily="81" charset="-120"/>
              </a:rPr>
              <a:t>起源</a:t>
            </a:r>
            <a:endParaRPr lang="zh-TW" altLang="en-US" sz="5400" b="1" dirty="0">
              <a:solidFill>
                <a:schemeClr val="accent2">
                  <a:lumMod val="60000"/>
                  <a:lumOff val="40000"/>
                </a:schemeClr>
              </a:solidFill>
              <a:latin typeface="華康少女文字W3" panose="040F0309000000000000" pitchFamily="81" charset="-120"/>
              <a:ea typeface="華康少女文字W3" panose="040F0309000000000000" pitchFamily="81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423848" cy="3268960"/>
          </a:xfrm>
        </p:spPr>
        <p:txBody>
          <a:bodyPr>
            <a:normAutofit/>
          </a:bodyPr>
          <a:lstStyle/>
          <a:p>
            <a:r>
              <a:rPr lang="zh-TW" altLang="en-US" dirty="0"/>
              <a:t>相傳里約熱内盧狂歡節始於</a:t>
            </a:r>
            <a:r>
              <a:rPr lang="en-US" altLang="zh-TW" dirty="0"/>
              <a:t>19</a:t>
            </a:r>
            <a:r>
              <a:rPr lang="zh-TW" altLang="en-US" dirty="0"/>
              <a:t>世紀中葉。最初，狂歡節的規模不大，僅限於</a:t>
            </a:r>
            <a:r>
              <a:rPr lang="zh-TW" altLang="en-US" dirty="0">
                <a:hlinkClick r:id="rId2"/>
              </a:rPr>
              <a:t>貴族</a:t>
            </a:r>
            <a:r>
              <a:rPr lang="zh-TW" altLang="en-US" dirty="0"/>
              <a:t>擧行的一些室内</a:t>
            </a:r>
            <a:r>
              <a:rPr lang="zh-TW" altLang="en-US" dirty="0">
                <a:hlinkClick r:id="rId3"/>
              </a:rPr>
              <a:t>化妝舞會</a:t>
            </a:r>
            <a:r>
              <a:rPr lang="zh-TW" altLang="en-US" dirty="0"/>
              <a:t>，人們戴</a:t>
            </a:r>
            <a:r>
              <a:rPr lang="zh-TW" altLang="en-US" dirty="0" smtClean="0"/>
              <a:t>上面具</a:t>
            </a:r>
            <a:r>
              <a:rPr lang="zh-TW" altLang="en-US" dirty="0"/>
              <a:t>，盡情</a:t>
            </a:r>
            <a:r>
              <a:rPr lang="zh-TW" altLang="en-US" dirty="0" smtClean="0"/>
              <a:t>地跳舞歡樂。</a:t>
            </a:r>
            <a:endParaRPr lang="en-US" altLang="zh-TW" dirty="0" smtClean="0"/>
          </a:p>
          <a:p>
            <a:r>
              <a:rPr lang="zh-TW" altLang="en-US" dirty="0" smtClean="0"/>
              <a:t>狂歡</a:t>
            </a:r>
            <a:r>
              <a:rPr lang="zh-TW" altLang="en-US" dirty="0"/>
              <a:t>節最早並沒有固定的場所</a:t>
            </a:r>
            <a:r>
              <a:rPr lang="zh-TW" altLang="en-US" dirty="0" smtClean="0"/>
              <a:t>，在各大街</a:t>
            </a:r>
            <a:r>
              <a:rPr lang="zh-TW" altLang="en-US" dirty="0"/>
              <a:t>上都</a:t>
            </a:r>
            <a:r>
              <a:rPr lang="zh-TW" altLang="en-US" dirty="0" smtClean="0"/>
              <a:t>是森巴表演</a:t>
            </a:r>
            <a:r>
              <a:rPr lang="zh-TW" altLang="en-US" dirty="0"/>
              <a:t>的舞台。</a:t>
            </a:r>
            <a:endParaRPr lang="zh-TW" altLang="en-US" dirty="0"/>
          </a:p>
        </p:txBody>
      </p:sp>
      <p:pic>
        <p:nvPicPr>
          <p:cNvPr id="1026" name="Picture 2" descr="http://www.niusnews.com/upload/imgs/default/12OctCh/beautymask/1.5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531" l="7679" r="930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2162"/>
            <a:ext cx="2202331" cy="281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42" b="100000" l="24940" r="80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06" t="7048" r="16406"/>
          <a:stretch/>
        </p:blipFill>
        <p:spPr>
          <a:xfrm>
            <a:off x="5292080" y="3356992"/>
            <a:ext cx="3597062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8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FFC000"/>
                </a:solidFill>
              </a:rPr>
              <a:t>Let’s </a:t>
            </a:r>
            <a:r>
              <a:rPr lang="en-US" altLang="zh-TW" sz="5400" dirty="0">
                <a:solidFill>
                  <a:srgbClr val="FFC000"/>
                </a:solidFill>
              </a:rPr>
              <a:t>Party </a:t>
            </a:r>
            <a:r>
              <a:rPr lang="en-US" altLang="zh-TW" sz="5400" dirty="0" smtClean="0">
                <a:solidFill>
                  <a:srgbClr val="FFC000"/>
                </a:solidFill>
              </a:rPr>
              <a:t>  </a:t>
            </a:r>
            <a:r>
              <a:rPr lang="en-US" altLang="ja-JP" sz="2000" dirty="0" smtClean="0">
                <a:solidFill>
                  <a:schemeClr val="accent3">
                    <a:lumMod val="75000"/>
                  </a:schemeClr>
                </a:solidFill>
              </a:rPr>
              <a:t>｡</a:t>
            </a:r>
            <a:r>
              <a:rPr lang="en-US" altLang="zh-TW" sz="2000" dirty="0" smtClean="0">
                <a:solidFill>
                  <a:schemeClr val="accent3">
                    <a:lumMod val="75000"/>
                  </a:schemeClr>
                </a:solidFill>
              </a:rPr>
              <a:t>..</a:t>
            </a:r>
            <a:r>
              <a:rPr lang="en-US" altLang="ja-JP" sz="2000" dirty="0" smtClean="0">
                <a:solidFill>
                  <a:schemeClr val="accent3">
                    <a:lumMod val="75000"/>
                  </a:schemeClr>
                </a:solidFill>
              </a:rPr>
              <a:t>:.</a:t>
            </a:r>
            <a:r>
              <a:rPr lang="ja-JP" altLang="en-US" sz="2000" dirty="0">
                <a:solidFill>
                  <a:schemeClr val="accent3">
                    <a:lumMod val="75000"/>
                  </a:schemeClr>
                </a:solidFill>
              </a:rPr>
              <a:t>ﾟヽ</a:t>
            </a:r>
            <a:r>
              <a:rPr lang="en-US" altLang="ja-JP" sz="2000" dirty="0" smtClean="0">
                <a:solidFill>
                  <a:schemeClr val="accent3">
                    <a:lumMod val="75000"/>
                  </a:schemeClr>
                </a:solidFill>
              </a:rPr>
              <a:t>(*</a:t>
            </a:r>
            <a:r>
              <a:rPr lang="zh-TW" altLang="en-US" sz="2000" dirty="0" smtClean="0">
                <a:solidFill>
                  <a:schemeClr val="accent3">
                    <a:lumMod val="75000"/>
                  </a:schemeClr>
                </a:solidFill>
              </a:rPr>
              <a:t>ˊ</a:t>
            </a:r>
            <a:r>
              <a:rPr lang="en-US" altLang="ja-JP" sz="2000" dirty="0" smtClean="0">
                <a:solidFill>
                  <a:schemeClr val="accent3">
                    <a:lumMod val="75000"/>
                  </a:schemeClr>
                </a:solidFill>
              </a:rPr>
              <a:t>∀</a:t>
            </a:r>
            <a:r>
              <a:rPr lang="zh-TW" altLang="en-US" sz="2000" dirty="0">
                <a:solidFill>
                  <a:schemeClr val="accent3">
                    <a:lumMod val="75000"/>
                  </a:schemeClr>
                </a:solidFill>
              </a:rPr>
              <a:t>ˋ</a:t>
            </a:r>
            <a:r>
              <a:rPr lang="en-US" altLang="ja-JP" sz="2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r>
              <a:rPr lang="ja-JP" altLang="en-US" sz="2000" dirty="0">
                <a:solidFill>
                  <a:schemeClr val="accent3">
                    <a:lumMod val="75000"/>
                  </a:schemeClr>
                </a:solidFill>
              </a:rPr>
              <a:t>ﾉﾟ</a:t>
            </a:r>
            <a:r>
              <a:rPr lang="en-US" altLang="ja-JP" sz="2000" dirty="0" smtClean="0">
                <a:solidFill>
                  <a:schemeClr val="accent3">
                    <a:lumMod val="75000"/>
                  </a:schemeClr>
                </a:solidFill>
              </a:rPr>
              <a:t>.:</a:t>
            </a:r>
            <a:r>
              <a:rPr lang="en-US" altLang="zh-TW" sz="2000" dirty="0" smtClean="0">
                <a:solidFill>
                  <a:schemeClr val="accent3">
                    <a:lumMod val="75000"/>
                  </a:schemeClr>
                </a:solidFill>
              </a:rPr>
              <a:t>..</a:t>
            </a:r>
            <a:r>
              <a:rPr lang="en-US" altLang="ja-JP" sz="2000" dirty="0" smtClean="0">
                <a:solidFill>
                  <a:schemeClr val="accent3">
                    <a:lumMod val="75000"/>
                  </a:schemeClr>
                </a:solidFill>
              </a:rPr>
              <a:t>｡</a:t>
            </a:r>
            <a:endParaRPr lang="zh-TW" alt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里約熱内盧</a:t>
            </a:r>
            <a:r>
              <a:rPr lang="zh-TW" altLang="en-US" dirty="0" smtClean="0"/>
              <a:t>每年都會選出狂歡</a:t>
            </a:r>
            <a:r>
              <a:rPr lang="zh-TW" altLang="en-US" dirty="0"/>
              <a:t>王、</a:t>
            </a:r>
            <a:r>
              <a:rPr lang="zh-TW" altLang="en-US" dirty="0" smtClean="0"/>
              <a:t>狂歡后及</a:t>
            </a:r>
            <a:r>
              <a:rPr lang="zh-TW" altLang="en-US" dirty="0"/>
              <a:t>狂歡</a:t>
            </a:r>
            <a:r>
              <a:rPr lang="zh-TW" altLang="en-US" dirty="0" smtClean="0"/>
              <a:t>公主。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他們在各種</a:t>
            </a:r>
            <a:r>
              <a:rPr lang="zh-TW" altLang="en-US" dirty="0"/>
              <a:t>森巴</a:t>
            </a:r>
            <a:r>
              <a:rPr lang="zh-TW" altLang="en-US" dirty="0" smtClean="0"/>
              <a:t>舞</a:t>
            </a:r>
            <a:r>
              <a:rPr lang="zh-TW" altLang="en-US" dirty="0"/>
              <a:t>表演中擔任過領舞</a:t>
            </a:r>
            <a:r>
              <a:rPr lang="zh-TW" altLang="en-US" dirty="0" smtClean="0"/>
              <a:t>的高手，其中狂歡</a:t>
            </a:r>
            <a:r>
              <a:rPr lang="zh-TW" altLang="en-US" dirty="0"/>
              <a:t>王的體重還必須在</a:t>
            </a:r>
            <a:r>
              <a:rPr lang="en-US" altLang="zh-TW" dirty="0"/>
              <a:t>130</a:t>
            </a:r>
            <a:r>
              <a:rPr lang="zh-TW" altLang="en-US" dirty="0"/>
              <a:t>公斤以上</a:t>
            </a:r>
            <a:r>
              <a:rPr lang="zh-TW" altLang="en-US" dirty="0" smtClean="0"/>
              <a:t>。他們</a:t>
            </a:r>
            <a:r>
              <a:rPr lang="zh-TW" altLang="en-US" dirty="0"/>
              <a:t>在</a:t>
            </a:r>
            <a:r>
              <a:rPr lang="zh-TW" altLang="en-US" dirty="0" smtClean="0"/>
              <a:t>狂歡</a:t>
            </a:r>
            <a:r>
              <a:rPr lang="zh-TW" altLang="en-US" dirty="0"/>
              <a:t>節期間每天都要參加多</a:t>
            </a:r>
            <a:r>
              <a:rPr lang="zh-TW" altLang="en-US" dirty="0" smtClean="0"/>
              <a:t>場森巴</a:t>
            </a:r>
            <a:r>
              <a:rPr lang="zh-TW" altLang="en-US" dirty="0"/>
              <a:t>舞表演。</a:t>
            </a:r>
            <a:endParaRPr lang="zh-TW" altLang="en-US" dirty="0"/>
          </a:p>
        </p:txBody>
      </p:sp>
      <p:pic>
        <p:nvPicPr>
          <p:cNvPr id="2050" name="Picture 2" descr="巴西狂歡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8"/>
          <a:stretch/>
        </p:blipFill>
        <p:spPr bwMode="auto">
          <a:xfrm rot="21218055">
            <a:off x="703781" y="4184697"/>
            <a:ext cx="2080121" cy="249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gc.qpic.cn/baikepic2/12736/20150216102839-2083627959.jpg/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4"/>
            <a:ext cx="4863455" cy="272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897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316</Words>
  <Application>Microsoft Office PowerPoint</Application>
  <PresentationFormat>如螢幕大小 (4:3)</PresentationFormat>
  <Paragraphs>43</Paragraphs>
  <Slides>13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中庸</vt:lpstr>
      <vt:lpstr>105年教育部數位學伴計畫</vt:lpstr>
      <vt:lpstr>中華電信暨基金會《好厝邊》社區網路課輔計畫</vt:lpstr>
      <vt:lpstr>元大、輔大夢想起飛 公益合作案</vt:lpstr>
      <vt:lpstr>說明</vt:lpstr>
      <vt:lpstr>PowerPoint 簡報</vt:lpstr>
      <vt:lpstr>猜到了嗎？</vt:lpstr>
      <vt:lpstr>巴西狂歡節</vt:lpstr>
      <vt:lpstr>起源</vt:lpstr>
      <vt:lpstr>Let’s Party   ｡..:.ﾟヽ(*ˊ∀ˋ)ﾉﾟ.:..｡</vt:lpstr>
      <vt:lpstr>一切的開始</vt:lpstr>
      <vt:lpstr>美麗的花車</vt:lpstr>
      <vt:lpstr>漂亮的舞者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105年教育部數位學伴計畫</dc:title>
  <dc:creator>admin</dc:creator>
  <cp:lastModifiedBy>admin</cp:lastModifiedBy>
  <cp:revision>12</cp:revision>
  <dcterms:created xsi:type="dcterms:W3CDTF">2016-05-11T06:07:37Z</dcterms:created>
  <dcterms:modified xsi:type="dcterms:W3CDTF">2016-05-11T08:00:58Z</dcterms:modified>
</cp:coreProperties>
</file>