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79" r:id="rId3"/>
    <p:sldId id="280" r:id="rId4"/>
    <p:sldId id="281" r:id="rId5"/>
    <p:sldId id="256" r:id="rId6"/>
    <p:sldId id="262" r:id="rId7"/>
    <p:sldId id="263" r:id="rId8"/>
    <p:sldId id="276" r:id="rId9"/>
    <p:sldId id="275" r:id="rId10"/>
    <p:sldId id="269" r:id="rId11"/>
    <p:sldId id="271" r:id="rId12"/>
    <p:sldId id="272" r:id="rId13"/>
    <p:sldId id="273" r:id="rId14"/>
    <p:sldId id="27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78" y="22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23T15:38:53.887" idx="1">
    <p:pos x="2929" y="1371"/>
    <p:text>農業
以小片農場為主，每個農場有權在公共牧場牧羊。當地婦女用以紡織毛織品，命為謝德蘭和費爾島花式。
漁業
有鯡魚捕撈但在20世紀中葉以來開始衰落，現捕撈白鮭為重要。
石油業
設德蘭群島東北的北海布倫特（Brent）和尼尼安（Ninian）油田發現後，該群島人口持續減少的現象才緩和下來。同時石油業的發展提高了南端薩姆堡（Sumburgh）機場的重要地位。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9-23T15:50:33.395" idx="2">
    <p:pos x="2499" y="243"/>
    <p:text/>
    <p:extLst>
      <p:ext uri="{C676402C-5697-4E1C-873F-D02D1690AC5C}">
        <p15:threadingInfo xmlns:p15="http://schemas.microsoft.com/office/powerpoint/2012/main" timeZoneBias="-480"/>
      </p:ext>
    </p:extLst>
  </p:cm>
  <p:cm authorId="2" dt="2016-09-23T15:52:44.912" idx="3">
    <p:pos x="2499" y="379"/>
    <p:text>vik：海灣；Ing：從……來；Vikingr：在海灣中從事這種事的人。
另一種說法是來源古英語“wíc”意思是“進行貿易的城市”，因為後來部分維京人定居到不列顛島，並和當地人進行貿易。</p:text>
    <p:extLst>
      <p:ext uri="{C676402C-5697-4E1C-873F-D02D1690AC5C}">
        <p15:threadingInfo xmlns:p15="http://schemas.microsoft.com/office/powerpoint/2012/main" timeZoneBias="-480">
          <p15:parentCm authorId="2" idx="2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28FCA9C-FF92-4024-BDEC-A6D3B663DC09}" type="datetimeFigureOut">
              <a:rPr lang="en-US" altLang="zh-TW"/>
              <a:t>10/7/2016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446DCAE-1661-43FF-8A44-43DAFDC1FD9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72AB877-E7B1-4681-847E-D0918612832B}" type="datetimeFigureOut">
              <a:t>2016/10/7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9C971FF-EF28-4195-A575-329446EFAA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2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7815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434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6547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4337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4223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897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86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7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9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259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759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54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442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10/7/2016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-27038" y="6469654"/>
            <a:ext cx="77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kern="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1800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圖片引用來自網路公開下載，僅做為本計畫使用，不為營利用途</a:t>
            </a:r>
            <a:endParaRPr lang="zh-TW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4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qR7uiGVK0s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092119a.pixnet.net/blog/post/30055860-%E3%80%90-%E8%8B%B1%E5%9C%8B%E8%81%96%E7%81%AB%E7%AF%80-up-helly-aa%E3%80%9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ventsubscribe.com/319/shetland-up-helly-aa.html" TargetMode="External"/><Relationship Id="rId4" Type="http://schemas.openxmlformats.org/officeDocument/2006/relationships/hyperlink" Target="http://www.twword.com/wiki/%E8%81%96%E7%81%AB%E7%AF%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835696" cy="1866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0" y="1957217"/>
            <a:ext cx="7431177" cy="1210615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105</a:t>
            </a:r>
            <a:r>
              <a:rPr lang="zh-TW" altLang="en-US" sz="4800" dirty="0" smtClean="0"/>
              <a:t>年教育部數位學伴計畫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3270" y="4397765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4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過程</a:t>
            </a:r>
            <a:r>
              <a:rPr lang="en-US" altLang="zh-TW" dirty="0" smtClean="0">
                <a:latin typeface="+mj-ea"/>
              </a:rPr>
              <a:t>Ⅰ-</a:t>
            </a:r>
            <a:r>
              <a:rPr lang="zh-TW" altLang="en-US" dirty="0" smtClean="0">
                <a:latin typeface="+mj-ea"/>
              </a:rPr>
              <a:t>出</a:t>
            </a:r>
            <a:r>
              <a:rPr lang="zh-TW" altLang="en-US" dirty="0">
                <a:latin typeface="+mj-ea"/>
              </a:rPr>
              <a:t>發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151216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從</a:t>
            </a:r>
            <a:r>
              <a:rPr lang="zh-TW" altLang="en-US" dirty="0"/>
              <a:t>晚上</a:t>
            </a:r>
            <a:r>
              <a:rPr lang="en-US" altLang="zh-TW" dirty="0"/>
              <a:t>7</a:t>
            </a:r>
            <a:r>
              <a:rPr lang="zh-TW" altLang="en-US" dirty="0"/>
              <a:t>點開始，</a:t>
            </a:r>
            <a:r>
              <a:rPr lang="zh-TW" altLang="en-US" dirty="0" smtClean="0"/>
              <a:t>隨節日</a:t>
            </a:r>
            <a:r>
              <a:rPr lang="zh-TW" altLang="en-US" b="1" u="sng" dirty="0">
                <a:solidFill>
                  <a:srgbClr val="7030A0"/>
                </a:solidFill>
              </a:rPr>
              <a:t>首領（</a:t>
            </a:r>
            <a:r>
              <a:rPr lang="en-US" altLang="zh-TW" b="1" u="sng" dirty="0">
                <a:solidFill>
                  <a:srgbClr val="7030A0"/>
                </a:solidFill>
              </a:rPr>
              <a:t>Jarl</a:t>
            </a:r>
            <a:r>
              <a:rPr lang="zh-TW" altLang="en-US" b="1" u="sng" dirty="0" smtClean="0">
                <a:solidFill>
                  <a:srgbClr val="7030A0"/>
                </a:solidFill>
              </a:rPr>
              <a:t>）</a:t>
            </a:r>
            <a:r>
              <a:rPr lang="zh-TW" altLang="en-US" dirty="0" smtClean="0"/>
              <a:t>一聲令下</a:t>
            </a:r>
            <a:r>
              <a:rPr lang="zh-TW" altLang="en-US" dirty="0"/>
              <a:t>， 他的手下，一眾多維京戰士護送維京戰船到港口，接著首領便會去拜訪學校、教堂和醫院。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9" y="3140968"/>
            <a:ext cx="5786445" cy="382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向下箭號 3"/>
          <p:cNvSpPr/>
          <p:nvPr/>
        </p:nvSpPr>
        <p:spPr>
          <a:xfrm rot="6912496">
            <a:off x="5769778" y="4503151"/>
            <a:ext cx="422589" cy="799042"/>
          </a:xfrm>
          <a:prstGeom prst="down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7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_171085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7256"/>
            <a:ext cx="4035408" cy="26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過程</a:t>
            </a:r>
            <a:r>
              <a:rPr lang="en-US" altLang="zh-TW" dirty="0" smtClean="0">
                <a:latin typeface="+mj-ea"/>
              </a:rPr>
              <a:t>Ⅱ-</a:t>
            </a:r>
            <a:r>
              <a:rPr lang="zh-TW" altLang="en-US" dirty="0" smtClean="0">
                <a:latin typeface="+mj-ea"/>
              </a:rPr>
              <a:t>狂歡開始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"/>
          </p:nvPr>
        </p:nvSpPr>
        <p:spPr>
          <a:xfrm>
            <a:off x="609600" y="1772816"/>
            <a:ext cx="3458344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TW" altLang="en-US" sz="2000" dirty="0"/>
              <a:t>信號</a:t>
            </a:r>
            <a:r>
              <a:rPr lang="zh-TW" altLang="en-US" sz="2000" dirty="0" smtClean="0"/>
              <a:t>火箭炸響後，居民和戰士</a:t>
            </a:r>
            <a:r>
              <a:rPr lang="zh-TW" altLang="en-US" sz="2000" dirty="0"/>
              <a:t>向海港湧去</a:t>
            </a:r>
            <a:r>
              <a:rPr lang="zh-TW" altLang="en-US" sz="2000" dirty="0" smtClean="0"/>
              <a:t>。</a:t>
            </a:r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/>
              <a:t>Jarl</a:t>
            </a:r>
            <a:r>
              <a:rPr lang="zh-TW" altLang="en-US" sz="2000" dirty="0"/>
              <a:t>一聲令下</a:t>
            </a:r>
            <a:r>
              <a:rPr lang="zh-TW" altLang="en-US" sz="2000" dirty="0" smtClean="0"/>
              <a:t>，大眾將火炬丟</a:t>
            </a:r>
            <a:r>
              <a:rPr lang="zh-TW" altLang="en-US" sz="2000" dirty="0"/>
              <a:t>到船上</a:t>
            </a:r>
            <a:r>
              <a:rPr lang="zh-TW" altLang="en-US" sz="2000" dirty="0" smtClean="0"/>
              <a:t>，並高唱</a:t>
            </a:r>
            <a:r>
              <a:rPr lang="en-US" altLang="zh-TW" sz="2000" dirty="0"/>
              <a:t>《</a:t>
            </a:r>
            <a:r>
              <a:rPr lang="zh-TW" altLang="en-US" sz="2000" dirty="0"/>
              <a:t>古代斯堪的那維亞人之歌</a:t>
            </a:r>
            <a:r>
              <a:rPr lang="en-US" altLang="zh-TW" sz="2000" dirty="0" smtClean="0"/>
              <a:t>》</a:t>
            </a:r>
            <a:r>
              <a:rPr lang="zh-TW" altLang="en-US" sz="2000" dirty="0" smtClean="0"/>
              <a:t>，祭典宣告開始。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 smtClean="0"/>
              <a:t>人們暢飲威士忌，歌手哼</a:t>
            </a:r>
            <a:r>
              <a:rPr lang="zh-TW" altLang="en-US" sz="2000" dirty="0"/>
              <a:t>唱起古老民謠和海盜歌曲，重現千年前維京人大口喝酒、大塊吃肉的歡愉</a:t>
            </a:r>
            <a:r>
              <a:rPr lang="zh-TW" altLang="en-US" sz="2000" dirty="0" smtClean="0"/>
              <a:t>情景，</a:t>
            </a:r>
            <a:r>
              <a:rPr lang="zh-TW" altLang="en-US" sz="2000" dirty="0"/>
              <a:t>直至凌晨破曉前。</a:t>
            </a:r>
          </a:p>
        </p:txBody>
      </p:sp>
      <p:pic>
        <p:nvPicPr>
          <p:cNvPr id="4100" name="Picture 4" descr="419906_10150640757649673_311634299672_11014589_45401342_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33070"/>
            <a:ext cx="4035408" cy="250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過程</a:t>
            </a:r>
            <a:r>
              <a:rPr lang="en-US" altLang="zh-TW" dirty="0" smtClean="0">
                <a:latin typeface="+mn-ea"/>
                <a:ea typeface="+mn-ea"/>
              </a:rPr>
              <a:t>Ⅲ-</a:t>
            </a:r>
            <a:r>
              <a:rPr lang="zh-TW" altLang="en-US" dirty="0" smtClean="0">
                <a:latin typeface="+mn-ea"/>
                <a:ea typeface="+mn-ea"/>
              </a:rPr>
              <a:t>尾聲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96752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而港口那艘被燒成灰燼的船，帶走關於過去戰爭、傷痛的記憶，帶來對新生活的期望和熱愛，在寒風中，慢慢煙消雲散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996952"/>
            <a:ext cx="5976664" cy="37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連結：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youtu.be/qR7uiGVK0sQ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7" y="2290612"/>
            <a:ext cx="7916317" cy="44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http://a092119a.pixnet.net/blog/post/30055860-%E3%80%90-%</a:t>
            </a:r>
            <a:r>
              <a:rPr lang="en-US" altLang="zh-TW" dirty="0" smtClean="0">
                <a:hlinkClick r:id="rId3"/>
              </a:rPr>
              <a:t>E8%8B%B1%E5%9C%8B%E8%81%96%E7%81%AB%E7%AF%80-up-helly-aa%E3%80%91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http://www.twword.com/wiki/%</a:t>
            </a:r>
            <a:r>
              <a:rPr lang="en-US" altLang="zh-TW" dirty="0" smtClean="0">
                <a:hlinkClick r:id="rId4"/>
              </a:rPr>
              <a:t>E8%81%96%E7%81%AB%E7%AF%80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eventsubscribe.com/319/shetland-up-helly-aa.html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2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7038" cy="15399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66928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中華電信暨基金會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《</a:t>
            </a:r>
            <a:r>
              <a:rPr lang="zh-TW" altLang="en-US" sz="4800" dirty="0" smtClean="0"/>
              <a:t>好厝邊</a:t>
            </a:r>
            <a:r>
              <a:rPr lang="en-US" altLang="zh-TW" sz="4800" dirty="0" smtClean="0"/>
              <a:t>》</a:t>
            </a:r>
            <a:r>
              <a:rPr lang="zh-TW" altLang="en-US" sz="4800" dirty="0" smtClean="0"/>
              <a:t>社區網路課輔計畫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259632" y="451405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1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82" y="0"/>
            <a:ext cx="1777770" cy="184482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/>
              <a:t>元大、輔大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>夢想起飛公益合作案</a:t>
            </a:r>
            <a:endParaRPr lang="zh-TW" altLang="en-US" sz="4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0432" y="4293096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788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聖火節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493">
            <a:off x="519034" y="1983597"/>
            <a:ext cx="6196612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21739" b="-1039"/>
          <a:stretch/>
        </p:blipFill>
        <p:spPr>
          <a:xfrm>
            <a:off x="6588224" y="4077072"/>
            <a:ext cx="2555776" cy="2780928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 smtClean="0">
                <a:ln/>
                <a:solidFill>
                  <a:srgbClr val="0070C0"/>
                </a:solidFill>
              </a:rPr>
              <a:t>看到</a:t>
            </a:r>
            <a:r>
              <a:rPr lang="zh-TW" altLang="en-US" sz="4800" b="1" dirty="0">
                <a:ln/>
                <a:solidFill>
                  <a:srgbClr val="0070C0"/>
                </a:solidFill>
              </a:rPr>
              <a:t>這張圖你想到什麼</a:t>
            </a:r>
            <a:r>
              <a:rPr lang="en-US" altLang="zh-TW" sz="4800" b="1" dirty="0" smtClean="0">
                <a:ln/>
                <a:solidFill>
                  <a:srgbClr val="0070C0"/>
                </a:solidFill>
              </a:rPr>
              <a:t>?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/>
              <a:t>英國聖火</a:t>
            </a:r>
            <a:r>
              <a:rPr lang="zh-TW" altLang="en-US" sz="4800" b="1" dirty="0" smtClean="0"/>
              <a:t>節</a:t>
            </a:r>
            <a:r>
              <a:rPr lang="en-US" altLang="zh-TW" sz="4800" b="1" dirty="0"/>
              <a:t>(Up </a:t>
            </a:r>
            <a:r>
              <a:rPr lang="en-US" altLang="zh-TW" sz="4800" b="1" dirty="0" err="1"/>
              <a:t>Helly</a:t>
            </a:r>
            <a:r>
              <a:rPr lang="en-US" altLang="zh-TW" sz="4800" b="1" dirty="0"/>
              <a:t>-Aa)</a:t>
            </a:r>
            <a:endParaRPr lang="zh-TW" sz="4800" b="1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3317"/>
          <a:stretch>
            <a:fillRect/>
          </a:stretch>
        </p:blipFill>
        <p:spPr>
          <a:xfrm>
            <a:off x="1626675" y="116632"/>
            <a:ext cx="7315200" cy="440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09600" y="1844824"/>
            <a:ext cx="4970512" cy="4680520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+mn-ea"/>
              </a:rPr>
              <a:t>活動：</a:t>
            </a:r>
            <a:r>
              <a:rPr lang="en-US" altLang="zh-TW" dirty="0" smtClean="0">
                <a:latin typeface="+mn-ea"/>
              </a:rPr>
              <a:t>Up </a:t>
            </a:r>
            <a:r>
              <a:rPr lang="en-US" altLang="zh-TW" dirty="0" err="1" smtClean="0">
                <a:latin typeface="+mn-ea"/>
              </a:rPr>
              <a:t>Helly</a:t>
            </a:r>
            <a:r>
              <a:rPr lang="en-US" altLang="zh-TW" dirty="0" smtClean="0">
                <a:latin typeface="+mn-ea"/>
              </a:rPr>
              <a:t>-Aa</a:t>
            </a:r>
            <a:r>
              <a:rPr lang="zh-TW" altLang="en-US" dirty="0" smtClean="0">
                <a:latin typeface="+mn-ea"/>
              </a:rPr>
              <a:t>聖火節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　　　　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最後聖潔</a:t>
            </a:r>
            <a:r>
              <a:rPr lang="zh-TW" altLang="en-US" dirty="0">
                <a:latin typeface="+mn-ea"/>
              </a:rPr>
              <a:t>之日</a:t>
            </a:r>
            <a:r>
              <a:rPr lang="en-US" altLang="zh-TW" dirty="0">
                <a:latin typeface="+mn-ea"/>
              </a:rPr>
              <a:t>)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時間：每年一月</a:t>
            </a:r>
            <a:r>
              <a:rPr lang="zh-TW" altLang="en-US" dirty="0">
                <a:latin typeface="+mn-ea"/>
              </a:rPr>
              <a:t>的</a:t>
            </a:r>
            <a:r>
              <a:rPr lang="zh-TW" altLang="en-US" dirty="0" smtClean="0">
                <a:latin typeface="+mn-ea"/>
              </a:rPr>
              <a:t>最後周二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地點：</a:t>
            </a:r>
            <a:r>
              <a:rPr lang="zh-TW" altLang="en-US" b="1" u="sng" dirty="0" smtClean="0">
                <a:solidFill>
                  <a:srgbClr val="7030A0"/>
                </a:solidFill>
                <a:latin typeface="+mn-ea"/>
              </a:rPr>
              <a:t>蘇格蘭</a:t>
            </a:r>
            <a:r>
              <a:rPr lang="zh-TW" altLang="en-US" b="1" u="sng" dirty="0">
                <a:solidFill>
                  <a:srgbClr val="7030A0"/>
                </a:solidFill>
                <a:latin typeface="+mn-ea"/>
              </a:rPr>
              <a:t>設得蘭群島</a:t>
            </a:r>
            <a:r>
              <a:rPr lang="zh-TW" altLang="en-US" dirty="0" smtClean="0">
                <a:latin typeface="+mn-ea"/>
              </a:rPr>
              <a:t>舉辦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意義：向</a:t>
            </a:r>
            <a:r>
              <a:rPr lang="zh-TW" altLang="en-US" dirty="0">
                <a:latin typeface="+mn-ea"/>
              </a:rPr>
              <a:t>維京時代的過去表達的一種</a:t>
            </a:r>
            <a:r>
              <a:rPr lang="zh-TW" altLang="en-US" dirty="0" smtClean="0">
                <a:latin typeface="+mn-ea"/>
              </a:rPr>
              <a:t>敬意。</a:t>
            </a:r>
            <a:endParaRPr lang="en-US" altLang="zh-TW" dirty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方式：當地人穿上</a:t>
            </a:r>
            <a:r>
              <a:rPr lang="zh-TW" altLang="en-US" dirty="0">
                <a:latin typeface="+mn-ea"/>
              </a:rPr>
              <a:t>古代</a:t>
            </a:r>
            <a:r>
              <a:rPr lang="zh-TW" altLang="en-US" b="1" u="sng" dirty="0">
                <a:solidFill>
                  <a:srgbClr val="7030A0"/>
                </a:solidFill>
                <a:latin typeface="+mn-ea"/>
              </a:rPr>
              <a:t>維京人</a:t>
            </a:r>
            <a:r>
              <a:rPr lang="zh-TW" altLang="en-US" dirty="0">
                <a:latin typeface="+mn-ea"/>
              </a:rPr>
              <a:t>的服飾，並且在節日結束時會</a:t>
            </a:r>
            <a:r>
              <a:rPr lang="zh-TW" altLang="en-US" dirty="0" smtClean="0">
                <a:latin typeface="+mn-ea"/>
              </a:rPr>
              <a:t>點燃巨大</a:t>
            </a:r>
            <a:r>
              <a:rPr lang="zh-TW" altLang="en-US" dirty="0">
                <a:latin typeface="+mn-ea"/>
              </a:rPr>
              <a:t>的維京戰艦以示紀念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endParaRPr lang="en-US" altLang="zh-TW" dirty="0">
              <a:latin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868144" y="1772816"/>
            <a:ext cx="303986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7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－</a:t>
            </a:r>
            <a:r>
              <a:rPr lang="zh-TW" altLang="en-US" dirty="0">
                <a:latin typeface="+mn-ea"/>
              </a:rPr>
              <a:t>蘇格蘭設得蘭</a:t>
            </a:r>
            <a:r>
              <a:rPr lang="zh-TW" altLang="en-US" dirty="0" smtClean="0">
                <a:latin typeface="+mn-ea"/>
              </a:rPr>
              <a:t>群島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－維京人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知識補給站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1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蘇格蘭設得蘭群島</a:t>
            </a:r>
            <a:endParaRPr lang="en-US" altLang="zh-TW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7951427" cy="5301208"/>
          </a:xfrm>
        </p:spPr>
      </p:pic>
      <p:sp>
        <p:nvSpPr>
          <p:cNvPr id="15" name="文字方塊 14"/>
          <p:cNvSpPr txBox="1"/>
          <p:nvPr/>
        </p:nvSpPr>
        <p:spPr>
          <a:xfrm>
            <a:off x="3989589" y="35010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北海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9943" y="36856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大西洋</a:t>
            </a:r>
            <a:endParaRPr lang="zh-TW" altLang="en-US" dirty="0"/>
          </a:p>
        </p:txBody>
      </p:sp>
      <p:sp>
        <p:nvSpPr>
          <p:cNvPr id="25" name="橢圓形圖說文字 24"/>
          <p:cNvSpPr/>
          <p:nvPr/>
        </p:nvSpPr>
        <p:spPr>
          <a:xfrm>
            <a:off x="2771801" y="2132856"/>
            <a:ext cx="792088" cy="792088"/>
          </a:xfrm>
          <a:prstGeom prst="wedgeEllipseCallout">
            <a:avLst>
              <a:gd name="adj1" fmla="val 104024"/>
              <a:gd name="adj2" fmla="val 5592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039969" y="2132856"/>
            <a:ext cx="6463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農業</a:t>
            </a:r>
            <a:endParaRPr lang="en-US" altLang="zh-TW" dirty="0" smtClean="0"/>
          </a:p>
          <a:p>
            <a:r>
              <a:rPr lang="zh-TW" altLang="en-US" dirty="0" smtClean="0"/>
              <a:t>漁業</a:t>
            </a:r>
            <a:endParaRPr lang="en-US" altLang="zh-TW" dirty="0" smtClean="0"/>
          </a:p>
          <a:p>
            <a:r>
              <a:rPr lang="zh-TW" altLang="en-US" dirty="0" smtClean="0"/>
              <a:t>石油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03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維京</a:t>
            </a:r>
            <a:r>
              <a:rPr lang="zh-TW" altLang="en-US" dirty="0" smtClean="0"/>
              <a:t>人</a:t>
            </a:r>
            <a:r>
              <a:rPr lang="en-US" altLang="zh-TW" dirty="0"/>
              <a:t>Viking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611874" y="1882696"/>
            <a:ext cx="4104142" cy="4572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n-ea"/>
              </a:rPr>
              <a:t>指住</a:t>
            </a:r>
            <a:r>
              <a:rPr lang="zh-TW" altLang="en-US" dirty="0">
                <a:latin typeface="+mn-ea"/>
              </a:rPr>
              <a:t>在北歐斯堪的納維亞半島及附近島嶼上的丹麥人、瑞典人和挪威</a:t>
            </a:r>
            <a:r>
              <a:rPr lang="zh-TW" altLang="en-US" dirty="0" smtClean="0">
                <a:latin typeface="+mn-ea"/>
              </a:rPr>
              <a:t>人。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他們</a:t>
            </a:r>
            <a:r>
              <a:rPr lang="zh-TW" altLang="en-US" dirty="0">
                <a:latin typeface="+mn-ea"/>
              </a:rPr>
              <a:t>體格魁梧，滿面虯髯，膽識過人，常年漂流在海上</a:t>
            </a:r>
            <a:r>
              <a:rPr lang="zh-TW" altLang="en-US" dirty="0" smtClean="0">
                <a:latin typeface="+mn-ea"/>
              </a:rPr>
              <a:t>，血液</a:t>
            </a:r>
            <a:r>
              <a:rPr lang="zh-TW" altLang="en-US" dirty="0">
                <a:latin typeface="+mn-ea"/>
              </a:rPr>
              <a:t>中奔騰著強烈的征服慾望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46653" y="1700808"/>
            <a:ext cx="3477407" cy="493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8532167" y="1916832"/>
            <a:ext cx="461665" cy="30803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zh-TW" dirty="0"/>
              <a:t>丹麥海員，於12世紀中繪畫。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21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7216CA-7057-4B7D-8A49-A4D368EE9F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世界地圖系列，歐洲簡報 (寬螢幕)</Template>
  <TotalTime>0</TotalTime>
  <Words>331</Words>
  <Application>Microsoft Office PowerPoint</Application>
  <PresentationFormat>如螢幕大小 (4:3)</PresentationFormat>
  <Paragraphs>55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Tw Cen MT</vt:lpstr>
      <vt:lpstr>微軟正黑體</vt:lpstr>
      <vt:lpstr>微軟正黑體</vt:lpstr>
      <vt:lpstr>標楷體</vt:lpstr>
      <vt:lpstr>Century Gothic</vt:lpstr>
      <vt:lpstr>Times New Roman</vt:lpstr>
      <vt:lpstr>Wingdings</vt:lpstr>
      <vt:lpstr>Wingdings 2</vt:lpstr>
      <vt:lpstr>中庸</vt:lpstr>
      <vt:lpstr>105年教育部數位學伴計畫</vt:lpstr>
      <vt:lpstr>中華電信暨基金會 《好厝邊》社區網路課輔計畫</vt:lpstr>
      <vt:lpstr>元大、輔大 夢想起飛公益合作案</vt:lpstr>
      <vt:lpstr>看到這張圖你想到什麼?</vt:lpstr>
      <vt:lpstr>英國聖火節(Up Helly-Aa)</vt:lpstr>
      <vt:lpstr>簡介</vt:lpstr>
      <vt:lpstr>知識補給站</vt:lpstr>
      <vt:lpstr>蘇格蘭設得蘭群島</vt:lpstr>
      <vt:lpstr>維京人Viking</vt:lpstr>
      <vt:lpstr>過程Ⅰ-出發</vt:lpstr>
      <vt:lpstr>過程Ⅱ-狂歡開始</vt:lpstr>
      <vt:lpstr>過程Ⅲ-尾聲</vt:lpstr>
      <vt:lpstr>影片欣賞</vt:lpstr>
      <vt:lpstr>資料來源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2016-09-19T03:29:40Z</dcterms:created>
  <dcterms:modified xsi:type="dcterms:W3CDTF">2016-10-07T07:34:31Z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