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8"/>
  </p:notesMasterIdLst>
  <p:sldIdLst>
    <p:sldId id="280" r:id="rId2"/>
    <p:sldId id="281" r:id="rId3"/>
    <p:sldId id="282" r:id="rId4"/>
    <p:sldId id="283" r:id="rId5"/>
    <p:sldId id="288" r:id="rId6"/>
    <p:sldId id="285" r:id="rId7"/>
    <p:sldId id="259" r:id="rId8"/>
    <p:sldId id="286" r:id="rId9"/>
    <p:sldId id="287" r:id="rId10"/>
    <p:sldId id="289" r:id="rId11"/>
    <p:sldId id="295" r:id="rId12"/>
    <p:sldId id="290" r:id="rId13"/>
    <p:sldId id="293" r:id="rId14"/>
    <p:sldId id="294" r:id="rId15"/>
    <p:sldId id="296"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CC"/>
    <a:srgbClr val="FF00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1" d="100"/>
          <a:sy n="71" d="100"/>
        </p:scale>
        <p:origin x="-110" y="-365"/>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A2DA0-DE2D-48D3-8E5F-D810795D2A06}" type="datetimeFigureOut">
              <a:rPr lang="zh-TW" altLang="en-US" smtClean="0"/>
              <a:pPr/>
              <a:t>2016/2/21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86B54-46A5-4D70-B0C6-CD7F0860760C}" type="slidenum">
              <a:rPr lang="zh-TW" altLang="en-US" smtClean="0"/>
              <a:pPr/>
              <a:t>‹#›</a:t>
            </a:fld>
            <a:endParaRPr lang="zh-TW" altLang="en-US"/>
          </a:p>
        </p:txBody>
      </p:sp>
    </p:spTree>
    <p:extLst>
      <p:ext uri="{BB962C8B-B14F-4D97-AF65-F5344CB8AC3E}">
        <p14:creationId xmlns:p14="http://schemas.microsoft.com/office/powerpoint/2010/main" xmlns="" val="175488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61BEF0D-F0BB-DE4B-95CE-6DB70DBA9567}" type="datetimeFigureOut">
              <a:rPr lang="en-US" smtClean="0"/>
              <a:pPr/>
              <a:t>2/21/2016</a:t>
            </a:fld>
            <a:endParaRPr lang="en-US" dirty="0"/>
          </a:p>
        </p:txBody>
      </p:sp>
      <p:sp>
        <p:nvSpPr>
          <p:cNvPr id="17" name="頁尾版面配置區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3"/>
            <a:ext cx="2946400" cy="365125"/>
          </a:xfrm>
        </p:spPr>
        <p:txBody>
          <a:bodyPr/>
          <a:lstStyle/>
          <a:p>
            <a:fld id="{B61BEF0D-F0BB-DE4B-95CE-6DB70DBA9567}" type="datetimeFigureOut">
              <a:rPr lang="en-US" smtClean="0"/>
              <a:pPr/>
              <a:t>2/21/2016</a:t>
            </a:fld>
            <a:endParaRPr lang="en-US" dirty="0"/>
          </a:p>
        </p:txBody>
      </p:sp>
      <p:sp>
        <p:nvSpPr>
          <p:cNvPr id="5" name="頁尾版面配置區 4"/>
          <p:cNvSpPr>
            <a:spLocks noGrp="1"/>
          </p:cNvSpPr>
          <p:nvPr>
            <p:ph type="ftr" sz="quarter" idx="11"/>
          </p:nvPr>
        </p:nvSpPr>
        <p:spPr>
          <a:xfrm>
            <a:off x="609602" y="6248208"/>
            <a:ext cx="7431311" cy="365125"/>
          </a:xfrm>
        </p:spPr>
        <p:txBody>
          <a:bodyPr/>
          <a:lstStyle/>
          <a:p>
            <a:endParaRPr lang="en-US" dirty="0"/>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D57F1E4F-1CFF-5643-939E-217C01CDF565}" type="slidenum">
              <a:rPr lang="en-US" smtClean="0"/>
              <a:pPr/>
              <a:t>‹#›</a:t>
            </a:fld>
            <a:endParaRPr lang="en-US" dirty="0"/>
          </a:p>
        </p:txBody>
      </p:sp>
      <p:sp>
        <p:nvSpPr>
          <p:cNvPr id="14" name="頁尾版面配置區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61BEF0D-F0BB-DE4B-95CE-6DB70DBA9567}" type="datetimeFigureOut">
              <a:rPr lang="en-US" smtClean="0"/>
              <a:pPr/>
              <a:t>2/21/2016</a:t>
            </a:fld>
            <a:endParaRPr lang="en-US" dirty="0"/>
          </a:p>
        </p:txBody>
      </p:sp>
      <p:sp>
        <p:nvSpPr>
          <p:cNvPr id="10" name="投影片編號版面配置區 9"/>
          <p:cNvSpPr>
            <a:spLocks noGrp="1"/>
          </p:cNvSpPr>
          <p:nvPr>
            <p:ph type="sldNum" sz="quarter" idx="16"/>
          </p:nvPr>
        </p:nvSpPr>
        <p:spPr/>
        <p:txBody>
          <a:bodyPr rtlCol="0"/>
          <a:lstStyle/>
          <a:p>
            <a:fld id="{D57F1E4F-1CFF-5643-939E-217C01CDF565}" type="slidenum">
              <a:rPr lang="en-US" smtClean="0"/>
              <a:pPr/>
              <a:t>‹#›</a:t>
            </a:fld>
            <a:endParaRPr lang="en-US" dirty="0"/>
          </a:p>
        </p:txBody>
      </p:sp>
      <p:sp>
        <p:nvSpPr>
          <p:cNvPr id="12" name="頁尾版面配置區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61BEF0D-F0BB-DE4B-95CE-6DB70DBA9567}" type="datetimeFigureOut">
              <a:rPr lang="en-US" smtClean="0"/>
              <a:pPr/>
              <a:t>2/21/2016</a:t>
            </a:fld>
            <a:endParaRPr lang="en-US" dirty="0"/>
          </a:p>
        </p:txBody>
      </p:sp>
      <p:sp>
        <p:nvSpPr>
          <p:cNvPr id="12" name="投影片編號版面配置區 11"/>
          <p:cNvSpPr>
            <a:spLocks noGrp="1"/>
          </p:cNvSpPr>
          <p:nvPr>
            <p:ph type="sldNum" sz="quarter" idx="16"/>
          </p:nvPr>
        </p:nvSpPr>
        <p:spPr/>
        <p:txBody>
          <a:bodyPr rtlCol="0"/>
          <a:lstStyle/>
          <a:p>
            <a:fld id="{D57F1E4F-1CFF-5643-939E-217C01CDF565}" type="slidenum">
              <a:rPr lang="en-US" smtClean="0"/>
              <a:pPr/>
              <a:t>‹#›</a:t>
            </a:fld>
            <a:endParaRPr lang="en-US" dirty="0"/>
          </a:p>
        </p:txBody>
      </p:sp>
      <p:sp>
        <p:nvSpPr>
          <p:cNvPr id="14" name="頁尾版面配置區 13"/>
          <p:cNvSpPr>
            <a:spLocks noGrp="1"/>
          </p:cNvSpPr>
          <p:nvPr>
            <p:ph type="ftr" sz="quarter" idx="17"/>
          </p:nvPr>
        </p:nvSpPr>
        <p:spPr/>
        <p:txBody>
          <a:bodyPr rtlCol="0"/>
          <a:lstStyle/>
          <a:p>
            <a:endParaRPr lang="en-US" dirty="0"/>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61BEF0D-F0BB-DE4B-95CE-6DB70DBA9567}" type="datetimeFigureOut">
              <a:rPr lang="en-US" smtClean="0"/>
              <a:pPr/>
              <a:t>2/21/2016</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1"/>
            <a:ext cx="3556000" cy="365125"/>
          </a:xfrm>
        </p:spPr>
        <p:txBody>
          <a:bodyPr rtlCol="0"/>
          <a:lstStyle/>
          <a:p>
            <a:fld id="{B61BEF0D-F0BB-DE4B-95CE-6DB70DBA9567}" type="datetimeFigureOut">
              <a:rPr lang="en-US" smtClean="0"/>
              <a:pPr/>
              <a:t>2/21/2016</a:t>
            </a:fld>
            <a:endParaRPr lang="en-US" dirty="0"/>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D57F1E4F-1CFF-5643-939E-217C01CDF565}" type="slidenum">
              <a:rPr lang="en-US" smtClean="0"/>
              <a:pPr/>
              <a:t>‹#›</a:t>
            </a:fld>
            <a:endParaRPr lang="en-US" dirty="0"/>
          </a:p>
        </p:txBody>
      </p:sp>
      <p:sp>
        <p:nvSpPr>
          <p:cNvPr id="14" name="頁尾版面配置區 13"/>
          <p:cNvSpPr>
            <a:spLocks noGrp="1"/>
          </p:cNvSpPr>
          <p:nvPr>
            <p:ph type="ftr" sz="quarter" idx="12"/>
          </p:nvPr>
        </p:nvSpPr>
        <p:spPr>
          <a:xfrm>
            <a:off x="2133600" y="6248207"/>
            <a:ext cx="6096000" cy="365125"/>
          </a:xfrm>
        </p:spPr>
        <p:txBody>
          <a:bodyPr rtlCol="0"/>
          <a:lstStyle/>
          <a:p>
            <a:endParaRPr lang="en-US" dirty="0"/>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61BEF0D-F0BB-DE4B-95CE-6DB70DBA9567}" type="datetimeFigureOut">
              <a:rPr lang="en-US" smtClean="0"/>
              <a:pPr/>
              <a:t>2/21/2016</a:t>
            </a:fld>
            <a:endParaRPr lang="en-US" dirty="0"/>
          </a:p>
        </p:txBody>
      </p:sp>
      <p:sp>
        <p:nvSpPr>
          <p:cNvPr id="3" name="頁尾版面配置區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jCQnUuq-TEE"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CQnUuq-TEE" TargetMode="External"/><Relationship Id="rId2" Type="http://schemas.openxmlformats.org/officeDocument/2006/relationships/hyperlink" Target="http://tw.gigacircle.com/240143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564361" y="1957214"/>
            <a:ext cx="9068587" cy="1210615"/>
          </a:xfrm>
        </p:spPr>
        <p:txBody>
          <a:bodyPr>
            <a:normAutofit/>
          </a:bodyPr>
          <a:lstStyle/>
          <a:p>
            <a:r>
              <a:rPr lang="en-US" altLang="zh-TW" sz="6000" dirty="0" smtClean="0"/>
              <a:t>105</a:t>
            </a:r>
            <a:r>
              <a:rPr lang="zh-TW" altLang="en-US" sz="6000" dirty="0" smtClean="0"/>
              <a:t>年教育部數位學伴計畫</a:t>
            </a:r>
            <a:endParaRPr lang="zh-TW" altLang="en-US" sz="6000" dirty="0"/>
          </a:p>
        </p:txBody>
      </p:sp>
      <p:sp>
        <p:nvSpPr>
          <p:cNvPr id="5" name="副標題 4"/>
          <p:cNvSpPr>
            <a:spLocks noGrp="1"/>
          </p:cNvSpPr>
          <p:nvPr>
            <p:ph type="subTitle" idx="1"/>
          </p:nvPr>
        </p:nvSpPr>
        <p:spPr>
          <a:xfrm>
            <a:off x="1562100" y="3258360"/>
            <a:ext cx="9070848" cy="2382591"/>
          </a:xfrm>
        </p:spPr>
        <p:txBody>
          <a:bodyPr>
            <a:noAutofit/>
          </a:bodyPr>
          <a:lstStyle/>
          <a:p>
            <a:pPr algn="ctr"/>
            <a:r>
              <a:rPr lang="zh-TW" altLang="en-US" sz="2800" dirty="0" smtClean="0"/>
              <a:t>大學伴</a:t>
            </a:r>
            <a:r>
              <a:rPr lang="en-US" altLang="zh-TW" sz="2800" dirty="0" smtClean="0"/>
              <a:t>:</a:t>
            </a:r>
          </a:p>
          <a:p>
            <a:pPr algn="ctr"/>
            <a:r>
              <a:rPr lang="zh-TW" altLang="en-US" sz="2800" dirty="0" smtClean="0"/>
              <a:t>小學伴</a:t>
            </a:r>
            <a:r>
              <a:rPr lang="en-US" altLang="zh-TW" sz="2800" dirty="0" smtClean="0"/>
              <a:t>:</a:t>
            </a:r>
            <a:endParaRPr lang="zh-TW" altLang="en-US" sz="2800" dirty="0"/>
          </a:p>
        </p:txBody>
      </p:sp>
      <p:pic>
        <p:nvPicPr>
          <p:cNvPr id="7" name="圖片 6" descr="etutor.jpg"/>
          <p:cNvPicPr>
            <a:picLocks noChangeAspect="1"/>
          </p:cNvPicPr>
          <p:nvPr/>
        </p:nvPicPr>
        <p:blipFill>
          <a:blip r:embed="rId2" cstate="print"/>
          <a:stretch>
            <a:fillRect/>
          </a:stretch>
        </p:blipFill>
        <p:spPr>
          <a:xfrm>
            <a:off x="155208" y="128300"/>
            <a:ext cx="1945178" cy="1945178"/>
          </a:xfrm>
          <a:prstGeom prst="rect">
            <a:avLst/>
          </a:prstGeom>
          <a:noFill/>
          <a:ln>
            <a:noFill/>
          </a:ln>
        </p:spPr>
      </p:pic>
    </p:spTree>
    <p:extLst>
      <p:ext uri="{BB962C8B-B14F-4D97-AF65-F5344CB8AC3E}">
        <p14:creationId xmlns:p14="http://schemas.microsoft.com/office/powerpoint/2010/main" xmlns="" val="4111755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簡介</a:t>
            </a:r>
            <a:endParaRPr lang="zh-TW" altLang="en-US" b="1" dirty="0"/>
          </a:p>
        </p:txBody>
      </p:sp>
      <p:sp>
        <p:nvSpPr>
          <p:cNvPr id="3" name="內容版面配置區 2"/>
          <p:cNvSpPr>
            <a:spLocks noGrp="1"/>
          </p:cNvSpPr>
          <p:nvPr>
            <p:ph sz="quarter" idx="1"/>
          </p:nvPr>
        </p:nvSpPr>
        <p:spPr/>
        <p:txBody>
          <a:bodyPr>
            <a:normAutofit/>
          </a:bodyPr>
          <a:lstStyle/>
          <a:p>
            <a:r>
              <a:rPr lang="zh-TW" altLang="en-US" sz="2800" dirty="0" smtClean="0"/>
              <a:t>墨西哥人認為，鬼魂和人一樣需要及時行樂，所以鬼節宛若一場嘉年華會，人們帶著面具到處遊走，吃骷髏形狀的糖，麵包上還裝飾鬼的形象。</a:t>
            </a:r>
            <a:endParaRPr lang="en-US" altLang="zh-TW" sz="2800" dirty="0" smtClean="0"/>
          </a:p>
          <a:p>
            <a:r>
              <a:rPr lang="zh-TW" altLang="en-US" sz="2800" dirty="0" smtClean="0"/>
              <a:t>黃昏時刻，全家人一起到墓園清理墓地，婦女們或跪或坐整夜祈禱，男人們交談或唱歌，在子夜中燭光忽閃忽滅充滿了整個墓園，遊唱歌者為已逝亡者的靈魂高歌吟唱。</a:t>
            </a:r>
            <a:endParaRPr lang="zh-TW" altLang="en-US" sz="2800" dirty="0"/>
          </a:p>
        </p:txBody>
      </p:sp>
      <p:pic>
        <p:nvPicPr>
          <p:cNvPr id="7" name="圖片 6" descr="1411597178000-phxdc5-6cg39tqr44p1hjbog4hk-original-1-.jpg"/>
          <p:cNvPicPr>
            <a:picLocks noChangeAspect="1"/>
          </p:cNvPicPr>
          <p:nvPr/>
        </p:nvPicPr>
        <p:blipFill>
          <a:blip r:embed="rId2"/>
          <a:stretch>
            <a:fillRect/>
          </a:stretch>
        </p:blipFill>
        <p:spPr>
          <a:xfrm>
            <a:off x="4381900" y="4363768"/>
            <a:ext cx="3176865" cy="2385624"/>
          </a:xfrm>
          <a:prstGeom prst="rect">
            <a:avLst/>
          </a:prstGeom>
        </p:spPr>
      </p:pic>
      <p:pic>
        <p:nvPicPr>
          <p:cNvPr id="10" name="圖片 9" descr="2247937237277536031.jpg"/>
          <p:cNvPicPr>
            <a:picLocks noChangeAspect="1"/>
          </p:cNvPicPr>
          <p:nvPr/>
        </p:nvPicPr>
        <p:blipFill>
          <a:blip r:embed="rId3"/>
          <a:stretch>
            <a:fillRect/>
          </a:stretch>
        </p:blipFill>
        <p:spPr>
          <a:xfrm>
            <a:off x="7821436" y="4107884"/>
            <a:ext cx="3993333" cy="2648639"/>
          </a:xfrm>
          <a:prstGeom prst="rect">
            <a:avLst/>
          </a:prstGeom>
        </p:spPr>
      </p:pic>
      <p:pic>
        <p:nvPicPr>
          <p:cNvPr id="11" name="圖片 10" descr="image219.jpg"/>
          <p:cNvPicPr>
            <a:picLocks noChangeAspect="1"/>
          </p:cNvPicPr>
          <p:nvPr/>
        </p:nvPicPr>
        <p:blipFill>
          <a:blip r:embed="rId4"/>
          <a:stretch>
            <a:fillRect/>
          </a:stretch>
        </p:blipFill>
        <p:spPr>
          <a:xfrm>
            <a:off x="931752" y="4397027"/>
            <a:ext cx="3160414" cy="23489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派對開始囉！</a:t>
            </a:r>
            <a:endParaRPr lang="zh-TW" altLang="en-US" dirty="0"/>
          </a:p>
        </p:txBody>
      </p:sp>
      <p:sp>
        <p:nvSpPr>
          <p:cNvPr id="3" name="文字版面配置區 2"/>
          <p:cNvSpPr>
            <a:spLocks noGrp="1"/>
          </p:cNvSpPr>
          <p:nvPr>
            <p:ph type="body" idx="2"/>
          </p:nvPr>
        </p:nvSpPr>
        <p:spPr>
          <a:xfrm>
            <a:off x="812800" y="1752599"/>
            <a:ext cx="2133600" cy="4965071"/>
          </a:xfrm>
        </p:spPr>
        <p:txBody>
          <a:bodyPr>
            <a:normAutofit/>
          </a:bodyPr>
          <a:lstStyle/>
          <a:p>
            <a:r>
              <a:rPr lang="en-US" altLang="zh-TW" b="1" dirty="0" smtClean="0"/>
              <a:t>11</a:t>
            </a:r>
            <a:r>
              <a:rPr lang="zh-TW" altLang="en-US" b="1" dirty="0" smtClean="0"/>
              <a:t>月</a:t>
            </a:r>
            <a:r>
              <a:rPr lang="en-US" altLang="zh-TW" b="1" dirty="0" smtClean="0"/>
              <a:t>1</a:t>
            </a:r>
            <a:r>
              <a:rPr lang="zh-TW" altLang="en-US" b="1" dirty="0" smtClean="0"/>
              <a:t>日是墨西哥的“幼靈節”</a:t>
            </a:r>
            <a:r>
              <a:rPr lang="en-US" altLang="zh-TW" b="1" dirty="0" smtClean="0"/>
              <a:t>——</a:t>
            </a:r>
            <a:r>
              <a:rPr lang="zh-TW" altLang="en-US" b="1" dirty="0" smtClean="0"/>
              <a:t>祭奠死去的孩子</a:t>
            </a:r>
            <a:endParaRPr lang="en-US" altLang="zh-TW" b="1" dirty="0" smtClean="0"/>
          </a:p>
          <a:p>
            <a:r>
              <a:rPr lang="en-US" altLang="zh-TW" b="1" dirty="0" smtClean="0"/>
              <a:t>11</a:t>
            </a:r>
            <a:r>
              <a:rPr lang="zh-TW" altLang="en-US" b="1" dirty="0" smtClean="0"/>
              <a:t>月</a:t>
            </a:r>
            <a:r>
              <a:rPr lang="en-US" altLang="zh-TW" b="1" dirty="0" smtClean="0"/>
              <a:t>2</a:t>
            </a:r>
            <a:r>
              <a:rPr lang="zh-TW" altLang="en-US" b="1" dirty="0" smtClean="0"/>
              <a:t>日是“成靈節”</a:t>
            </a:r>
            <a:r>
              <a:rPr lang="en-US" altLang="zh-TW" b="1" dirty="0" smtClean="0"/>
              <a:t>——</a:t>
            </a:r>
            <a:r>
              <a:rPr lang="zh-TW" altLang="en-US" b="1" dirty="0" smtClean="0"/>
              <a:t>祭奠死去的成年人</a:t>
            </a:r>
            <a:endParaRPr lang="en-US" altLang="zh-TW" b="1" dirty="0" smtClean="0"/>
          </a:p>
          <a:p>
            <a:r>
              <a:rPr lang="zh-TW" altLang="en-US" b="1" dirty="0" smtClean="0"/>
              <a:t>這兩天通稱為“亡靈節”。</a:t>
            </a:r>
            <a:endParaRPr lang="zh-TW" altLang="en-US" b="1" dirty="0"/>
          </a:p>
        </p:txBody>
      </p:sp>
      <p:pic>
        <p:nvPicPr>
          <p:cNvPr id="7" name="內容版面配置區 6" descr="1384970925-1182508170.jpg"/>
          <p:cNvPicPr>
            <a:picLocks noGrp="1" noChangeAspect="1"/>
          </p:cNvPicPr>
          <p:nvPr>
            <p:ph sz="quarter" idx="1"/>
          </p:nvPr>
        </p:nvPicPr>
        <p:blipFill>
          <a:blip r:embed="rId2"/>
          <a:stretch>
            <a:fillRect/>
          </a:stretch>
        </p:blipFill>
        <p:spPr>
          <a:xfrm>
            <a:off x="7457656" y="1571536"/>
            <a:ext cx="4508019" cy="3005346"/>
          </a:xfrm>
          <a:prstGeom prst="rect">
            <a:avLst/>
          </a:prstGeom>
          <a:ln>
            <a:noFill/>
          </a:ln>
          <a:effectLst>
            <a:softEdge rad="112500"/>
          </a:effectLst>
        </p:spPr>
      </p:pic>
      <p:pic>
        <p:nvPicPr>
          <p:cNvPr id="8" name="圖片 7" descr="20091027065416915.jpg"/>
          <p:cNvPicPr>
            <a:picLocks noChangeAspect="1"/>
          </p:cNvPicPr>
          <p:nvPr/>
        </p:nvPicPr>
        <p:blipFill>
          <a:blip r:embed="rId3"/>
          <a:stretch>
            <a:fillRect/>
          </a:stretch>
        </p:blipFill>
        <p:spPr>
          <a:xfrm>
            <a:off x="3188531" y="1708219"/>
            <a:ext cx="4283452" cy="2818512"/>
          </a:xfrm>
          <a:prstGeom prst="rect">
            <a:avLst/>
          </a:prstGeom>
          <a:ln>
            <a:noFill/>
          </a:ln>
          <a:effectLst>
            <a:softEdge rad="112500"/>
          </a:effectLst>
        </p:spPr>
      </p:pic>
      <p:pic>
        <p:nvPicPr>
          <p:cNvPr id="9" name="圖片 8" descr="unnamed.jpg"/>
          <p:cNvPicPr>
            <a:picLocks noChangeAspect="1"/>
          </p:cNvPicPr>
          <p:nvPr/>
        </p:nvPicPr>
        <p:blipFill>
          <a:blip r:embed="rId4"/>
          <a:stretch>
            <a:fillRect/>
          </a:stretch>
        </p:blipFill>
        <p:spPr>
          <a:xfrm>
            <a:off x="3081867" y="4576788"/>
            <a:ext cx="5829145" cy="2197314"/>
          </a:xfrm>
          <a:prstGeom prst="rect">
            <a:avLst/>
          </a:prstGeom>
          <a:ln>
            <a:noFill/>
          </a:ln>
          <a:effectLst>
            <a:softEdge rad="112500"/>
          </a:effectLst>
        </p:spPr>
      </p:pic>
      <p:pic>
        <p:nvPicPr>
          <p:cNvPr id="10" name="圖片 9" descr="5135580164_6a50104f29_b.jpg"/>
          <p:cNvPicPr>
            <a:picLocks noChangeAspect="1"/>
          </p:cNvPicPr>
          <p:nvPr/>
        </p:nvPicPr>
        <p:blipFill>
          <a:blip r:embed="rId5"/>
          <a:stretch>
            <a:fillRect/>
          </a:stretch>
        </p:blipFill>
        <p:spPr>
          <a:xfrm>
            <a:off x="8958515" y="4662252"/>
            <a:ext cx="3163064" cy="21097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b="1" dirty="0" smtClean="0"/>
              <a:t>派對開始囉！</a:t>
            </a:r>
            <a:endParaRPr lang="zh-TW" altLang="en-US" b="1" dirty="0"/>
          </a:p>
        </p:txBody>
      </p:sp>
      <p:sp>
        <p:nvSpPr>
          <p:cNvPr id="24" name="文字版面配置區 23"/>
          <p:cNvSpPr>
            <a:spLocks noGrp="1"/>
          </p:cNvSpPr>
          <p:nvPr>
            <p:ph type="body" idx="2"/>
          </p:nvPr>
        </p:nvSpPr>
        <p:spPr>
          <a:xfrm>
            <a:off x="812800" y="1752599"/>
            <a:ext cx="2133600" cy="4965071"/>
          </a:xfrm>
        </p:spPr>
        <p:txBody>
          <a:bodyPr/>
          <a:lstStyle/>
          <a:p>
            <a:r>
              <a:rPr lang="zh-TW" altLang="en-US" b="1" dirty="0" smtClean="0"/>
              <a:t>墨西哥人相信，已逝的親人都生活在土地之下，在亡靈節期間，當地人會從墓地到通往小鎮村莊的路上撒上黃色萬壽菊，亡靈便可以循著香氛小徑走向回故鄉的路上。</a:t>
            </a:r>
            <a:endParaRPr lang="zh-TW" altLang="en-US" dirty="0"/>
          </a:p>
        </p:txBody>
      </p:sp>
      <p:pic>
        <p:nvPicPr>
          <p:cNvPr id="29" name="內容版面配置區 28" descr="272708.jpg"/>
          <p:cNvPicPr>
            <a:picLocks noGrp="1" noChangeAspect="1"/>
          </p:cNvPicPr>
          <p:nvPr>
            <p:ph sz="quarter" idx="1"/>
          </p:nvPr>
        </p:nvPicPr>
        <p:blipFill>
          <a:blip r:embed="rId2"/>
          <a:stretch>
            <a:fillRect/>
          </a:stretch>
        </p:blipFill>
        <p:spPr>
          <a:xfrm>
            <a:off x="3886636" y="1752599"/>
            <a:ext cx="7946184" cy="49741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b="1" dirty="0" smtClean="0"/>
              <a:t>派對開始囉！</a:t>
            </a:r>
            <a:endParaRPr lang="zh-TW" altLang="en-US" b="1" dirty="0"/>
          </a:p>
        </p:txBody>
      </p:sp>
      <p:sp>
        <p:nvSpPr>
          <p:cNvPr id="24" name="文字版面配置區 23"/>
          <p:cNvSpPr>
            <a:spLocks noGrp="1"/>
          </p:cNvSpPr>
          <p:nvPr>
            <p:ph type="body" idx="2"/>
          </p:nvPr>
        </p:nvSpPr>
        <p:spPr>
          <a:xfrm>
            <a:off x="812800" y="1752599"/>
            <a:ext cx="2133600" cy="4965071"/>
          </a:xfrm>
        </p:spPr>
        <p:txBody>
          <a:bodyPr/>
          <a:lstStyle/>
          <a:p>
            <a:r>
              <a:rPr lang="zh-TW" altLang="en-US" b="1" dirty="0" smtClean="0"/>
              <a:t>傍晚過後，人們會在家門口點亮燈籠，為亡靈們指引家的方向。</a:t>
            </a:r>
            <a:endParaRPr lang="zh-TW" altLang="en-US" dirty="0"/>
          </a:p>
        </p:txBody>
      </p:sp>
      <p:pic>
        <p:nvPicPr>
          <p:cNvPr id="8" name="內容版面配置區 7" descr="272809.jpg"/>
          <p:cNvPicPr>
            <a:picLocks noGrp="1" noChangeAspect="1"/>
          </p:cNvPicPr>
          <p:nvPr>
            <p:ph sz="quarter" idx="1"/>
          </p:nvPr>
        </p:nvPicPr>
        <p:blipFill>
          <a:blip r:embed="rId2"/>
          <a:stretch>
            <a:fillRect/>
          </a:stretch>
        </p:blipFill>
        <p:spPr>
          <a:xfrm>
            <a:off x="3291495" y="1752599"/>
            <a:ext cx="8508351" cy="455766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b="1" dirty="0" smtClean="0"/>
              <a:t>派對開始囉！</a:t>
            </a:r>
            <a:endParaRPr lang="zh-TW" altLang="en-US" b="1" dirty="0"/>
          </a:p>
        </p:txBody>
      </p:sp>
      <p:sp>
        <p:nvSpPr>
          <p:cNvPr id="24" name="文字版面配置區 23"/>
          <p:cNvSpPr>
            <a:spLocks noGrp="1"/>
          </p:cNvSpPr>
          <p:nvPr>
            <p:ph type="body" idx="2"/>
          </p:nvPr>
        </p:nvSpPr>
        <p:spPr>
          <a:xfrm>
            <a:off x="812800" y="1752599"/>
            <a:ext cx="2133600" cy="4965071"/>
          </a:xfrm>
        </p:spPr>
        <p:txBody>
          <a:bodyPr>
            <a:normAutofit/>
          </a:bodyPr>
          <a:lstStyle/>
          <a:p>
            <a:r>
              <a:rPr lang="zh-TW" altLang="en-US" b="1" dirty="0" smtClean="0"/>
              <a:t>每年</a:t>
            </a:r>
            <a:r>
              <a:rPr lang="en-US" altLang="zh-TW" b="1" dirty="0" smtClean="0"/>
              <a:t>10</a:t>
            </a:r>
            <a:r>
              <a:rPr lang="zh-TW" altLang="en-US" b="1" dirty="0" smtClean="0"/>
              <a:t>月</a:t>
            </a:r>
            <a:r>
              <a:rPr lang="en-US" altLang="zh-TW" b="1" dirty="0" smtClean="0"/>
              <a:t>31</a:t>
            </a:r>
            <a:r>
              <a:rPr lang="zh-TW" altLang="en-US" b="1" dirty="0" smtClean="0"/>
              <a:t>日晚間，墨西哥人會攜家帶眷，拿著棉被枕頭以及飲料食物到墓地守靈，跟著已逝的亡魂一起過夜！墓碑前點燃彩色蠟燭、鋪上鮮花、放上亡者麵包並將墓碑周圍布置成色彩鮮豔的華麗祭壇。</a:t>
            </a:r>
            <a:endParaRPr lang="en-US" altLang="zh-TW" b="1" dirty="0" smtClean="0"/>
          </a:p>
          <a:p>
            <a:r>
              <a:rPr lang="zh-TW" altLang="en-US" b="1" dirty="0" smtClean="0"/>
              <a:t>午夜</a:t>
            </a:r>
            <a:r>
              <a:rPr lang="en-US" altLang="zh-TW" b="1" dirty="0" smtClean="0"/>
              <a:t>12</a:t>
            </a:r>
            <a:r>
              <a:rPr lang="zh-TW" altLang="en-US" b="1" dirty="0" smtClean="0"/>
              <a:t>時教堂的鐘響</a:t>
            </a:r>
            <a:r>
              <a:rPr lang="en-US" altLang="zh-TW" b="1" dirty="0" smtClean="0"/>
              <a:t>12</a:t>
            </a:r>
            <a:r>
              <a:rPr lang="zh-TW" altLang="en-US" b="1" dirty="0" smtClean="0"/>
              <a:t>下，人們開始燃放鞭炮，迎接亡靈回家。</a:t>
            </a:r>
            <a:endParaRPr lang="zh-TW" altLang="en-US" dirty="0"/>
          </a:p>
        </p:txBody>
      </p:sp>
      <p:pic>
        <p:nvPicPr>
          <p:cNvPr id="12" name="圖片 11" descr="272630.jpg"/>
          <p:cNvPicPr>
            <a:picLocks noChangeAspect="1"/>
          </p:cNvPicPr>
          <p:nvPr/>
        </p:nvPicPr>
        <p:blipFill>
          <a:blip r:embed="rId2"/>
          <a:stretch>
            <a:fillRect/>
          </a:stretch>
        </p:blipFill>
        <p:spPr>
          <a:xfrm>
            <a:off x="7351413" y="3639492"/>
            <a:ext cx="4734962" cy="3135063"/>
          </a:xfrm>
          <a:prstGeom prst="rect">
            <a:avLst/>
          </a:prstGeom>
          <a:ln>
            <a:noFill/>
          </a:ln>
          <a:effectLst>
            <a:softEdge rad="112500"/>
          </a:effectLst>
        </p:spPr>
      </p:pic>
      <p:pic>
        <p:nvPicPr>
          <p:cNvPr id="11" name="內容版面配置區 10" descr="272620.jpg"/>
          <p:cNvPicPr>
            <a:picLocks noGrp="1" noChangeAspect="1"/>
          </p:cNvPicPr>
          <p:nvPr>
            <p:ph sz="quarter" idx="1"/>
          </p:nvPr>
        </p:nvPicPr>
        <p:blipFill>
          <a:blip r:embed="rId3"/>
          <a:stretch>
            <a:fillRect/>
          </a:stretch>
        </p:blipFill>
        <p:spPr>
          <a:xfrm>
            <a:off x="3116890" y="1752698"/>
            <a:ext cx="5148924" cy="34342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影片介紹</a:t>
            </a:r>
            <a:endParaRPr lang="zh-TW" altLang="en-US" dirty="0"/>
          </a:p>
        </p:txBody>
      </p:sp>
      <p:sp>
        <p:nvSpPr>
          <p:cNvPr id="3" name="內容版面配置區 2"/>
          <p:cNvSpPr>
            <a:spLocks noGrp="1"/>
          </p:cNvSpPr>
          <p:nvPr>
            <p:ph sz="quarter" idx="1"/>
          </p:nvPr>
        </p:nvSpPr>
        <p:spPr/>
        <p:txBody>
          <a:bodyPr/>
          <a:lstStyle/>
          <a:p>
            <a:r>
              <a:rPr lang="en-US" altLang="zh-TW" dirty="0" smtClean="0">
                <a:hlinkClick r:id="rId2"/>
              </a:rPr>
              <a:t>https://www.youtube.com/watch?v=jCQnUuq-TEE</a:t>
            </a:r>
            <a:endParaRPr lang="en-US" altLang="zh-TW" dirty="0" smtClean="0"/>
          </a:p>
          <a:p>
            <a:endParaRPr lang="zh-TW" altLang="en-US" dirty="0"/>
          </a:p>
        </p:txBody>
      </p:sp>
      <p:pic>
        <p:nvPicPr>
          <p:cNvPr id="4" name="內容版面配置區 11" descr="dia_de_los_muertos_by_kiki71-d499x4c.jpg"/>
          <p:cNvPicPr>
            <a:picLocks noChangeAspect="1"/>
          </p:cNvPicPr>
          <p:nvPr/>
        </p:nvPicPr>
        <p:blipFill>
          <a:blip r:embed="rId3"/>
          <a:stretch>
            <a:fillRect/>
          </a:stretch>
        </p:blipFill>
        <p:spPr>
          <a:xfrm>
            <a:off x="1158851" y="2661919"/>
            <a:ext cx="5124250" cy="3843187"/>
          </a:xfrm>
          <a:prstGeom prst="rect">
            <a:avLst/>
          </a:prstGeom>
        </p:spPr>
      </p:pic>
      <p:pic>
        <p:nvPicPr>
          <p:cNvPr id="6" name="圖片 5" descr="4085700113_70b5de16d3.jpg"/>
          <p:cNvPicPr>
            <a:picLocks noChangeAspect="1"/>
          </p:cNvPicPr>
          <p:nvPr/>
        </p:nvPicPr>
        <p:blipFill>
          <a:blip r:embed="rId4"/>
          <a:stretch>
            <a:fillRect/>
          </a:stretch>
        </p:blipFill>
        <p:spPr>
          <a:xfrm>
            <a:off x="6815185" y="2435384"/>
            <a:ext cx="2770270" cy="41595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t>資料來源</a:t>
            </a:r>
            <a:endParaRPr lang="zh-TW" altLang="en-US" dirty="0"/>
          </a:p>
        </p:txBody>
      </p:sp>
      <p:sp>
        <p:nvSpPr>
          <p:cNvPr id="8" name="內容版面配置區 7"/>
          <p:cNvSpPr>
            <a:spLocks noGrp="1"/>
          </p:cNvSpPr>
          <p:nvPr>
            <p:ph sz="quarter" idx="1"/>
          </p:nvPr>
        </p:nvSpPr>
        <p:spPr/>
        <p:txBody>
          <a:bodyPr/>
          <a:lstStyle/>
          <a:p>
            <a:r>
              <a:rPr lang="en-US" altLang="zh-TW" dirty="0" smtClean="0">
                <a:hlinkClick r:id="rId2"/>
              </a:rPr>
              <a:t>Google</a:t>
            </a:r>
            <a:r>
              <a:rPr lang="zh-TW" altLang="en-US" dirty="0" smtClean="0">
                <a:hlinkClick r:id="rId2"/>
              </a:rPr>
              <a:t>圖片</a:t>
            </a:r>
            <a:endParaRPr lang="en-US" altLang="zh-TW" dirty="0" smtClean="0">
              <a:hlinkClick r:id="rId2"/>
            </a:endParaRPr>
          </a:p>
          <a:p>
            <a:r>
              <a:rPr lang="zh-TW" altLang="en-US" dirty="0" smtClean="0">
                <a:hlinkClick r:id="rId2"/>
              </a:rPr>
              <a:t>維基百科</a:t>
            </a:r>
            <a:endParaRPr lang="en-US" altLang="zh-TW" dirty="0" smtClean="0">
              <a:hlinkClick r:id="rId2"/>
            </a:endParaRPr>
          </a:p>
          <a:p>
            <a:r>
              <a:rPr lang="en-US" altLang="zh-TW" dirty="0" smtClean="0">
                <a:hlinkClick r:id="rId2"/>
              </a:rPr>
              <a:t>http://solomo.xinmedia.com/travel/15074-dayofthedead</a:t>
            </a:r>
          </a:p>
          <a:p>
            <a:r>
              <a:rPr lang="en-US" altLang="zh-TW" dirty="0" smtClean="0">
                <a:hlinkClick r:id="rId3"/>
              </a:rPr>
              <a:t>https://www.youtube.com/watch?v=jCQnUuq-TEE</a:t>
            </a:r>
            <a:endParaRPr lang="en-US" altLang="zh-TW" dirty="0" smtClean="0"/>
          </a:p>
          <a:p>
            <a:r>
              <a:rPr lang="en-US" altLang="zh-TW" dirty="0" smtClean="0">
                <a:hlinkClick r:id="rId2"/>
              </a:rPr>
              <a:t>http://baike.baidu.com/view/326214.htm</a:t>
            </a:r>
          </a:p>
          <a:p>
            <a:endParaRPr lang="en-US" altLang="zh-TW" dirty="0" smtClean="0">
              <a:hlinkClick r:id="rId2"/>
            </a:endParaRP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564361" y="2047744"/>
            <a:ext cx="9068587" cy="1210615"/>
          </a:xfrm>
        </p:spPr>
        <p:txBody>
          <a:bodyPr>
            <a:normAutofit fontScale="90000"/>
          </a:bodyPr>
          <a:lstStyle/>
          <a:p>
            <a:pPr algn="ctr"/>
            <a:r>
              <a:rPr lang="zh-TW" altLang="en-US" sz="6000" dirty="0" smtClean="0"/>
              <a:t>中華電信暨基金會</a:t>
            </a:r>
            <a:r>
              <a:rPr lang="en-US" altLang="zh-TW" sz="6000" dirty="0" smtClean="0"/>
              <a:t>《</a:t>
            </a:r>
            <a:r>
              <a:rPr lang="zh-TW" altLang="en-US" sz="6000" dirty="0" smtClean="0"/>
              <a:t>好厝邊</a:t>
            </a:r>
            <a:r>
              <a:rPr lang="en-US" altLang="zh-TW" sz="6000" dirty="0" smtClean="0"/>
              <a:t>》</a:t>
            </a:r>
            <a:r>
              <a:rPr lang="zh-TW" altLang="en-US" sz="6000" dirty="0" smtClean="0"/>
              <a:t>社區網路課輔計畫</a:t>
            </a:r>
            <a:endParaRPr lang="zh-TW" altLang="en-US" sz="6000" dirty="0"/>
          </a:p>
        </p:txBody>
      </p:sp>
      <p:sp>
        <p:nvSpPr>
          <p:cNvPr id="5" name="副標題 4"/>
          <p:cNvSpPr>
            <a:spLocks noGrp="1"/>
          </p:cNvSpPr>
          <p:nvPr>
            <p:ph type="subTitle" idx="1"/>
          </p:nvPr>
        </p:nvSpPr>
        <p:spPr>
          <a:xfrm>
            <a:off x="1562100" y="3258360"/>
            <a:ext cx="9070848" cy="2382591"/>
          </a:xfrm>
        </p:spPr>
        <p:txBody>
          <a:bodyPr>
            <a:noAutofit/>
          </a:bodyPr>
          <a:lstStyle/>
          <a:p>
            <a:pPr algn="ctr"/>
            <a:r>
              <a:rPr lang="zh-TW" altLang="en-US" sz="2800" dirty="0" smtClean="0"/>
              <a:t>大學伴</a:t>
            </a:r>
            <a:r>
              <a:rPr lang="en-US" altLang="zh-TW" sz="2800" dirty="0" smtClean="0"/>
              <a:t>:</a:t>
            </a:r>
          </a:p>
          <a:p>
            <a:pPr algn="ctr"/>
            <a:r>
              <a:rPr lang="zh-TW" altLang="en-US" sz="2800" dirty="0" smtClean="0"/>
              <a:t>小學伴</a:t>
            </a:r>
            <a:r>
              <a:rPr lang="en-US" altLang="zh-TW" sz="2800" dirty="0" smtClean="0"/>
              <a:t>:</a:t>
            </a:r>
            <a:endParaRPr lang="zh-TW" altLang="en-US" sz="2800" dirty="0" smtClean="0"/>
          </a:p>
          <a:p>
            <a:endParaRPr lang="zh-TW" altLang="en-US" sz="2800" dirty="0"/>
          </a:p>
        </p:txBody>
      </p:sp>
      <p:pic>
        <p:nvPicPr>
          <p:cNvPr id="7" name="圖片 6" descr="CHT.png"/>
          <p:cNvPicPr>
            <a:picLocks noChangeAspect="1"/>
          </p:cNvPicPr>
          <p:nvPr/>
        </p:nvPicPr>
        <p:blipFill>
          <a:blip r:embed="rId2" cstate="print"/>
          <a:stretch>
            <a:fillRect/>
          </a:stretch>
        </p:blipFill>
        <p:spPr>
          <a:xfrm>
            <a:off x="139524" y="158365"/>
            <a:ext cx="1440000" cy="1440000"/>
          </a:xfrm>
          <a:prstGeom prst="rect">
            <a:avLst/>
          </a:prstGeom>
          <a:noFill/>
          <a:ln>
            <a:noFill/>
          </a:ln>
        </p:spPr>
      </p:pic>
    </p:spTree>
    <p:extLst>
      <p:ext uri="{BB962C8B-B14F-4D97-AF65-F5344CB8AC3E}">
        <p14:creationId xmlns:p14="http://schemas.microsoft.com/office/powerpoint/2010/main" xmlns="" val="411175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573414" y="1631306"/>
            <a:ext cx="9580455" cy="1664178"/>
          </a:xfrm>
        </p:spPr>
        <p:txBody>
          <a:bodyPr>
            <a:noAutofit/>
          </a:bodyPr>
          <a:lstStyle/>
          <a:p>
            <a:pPr algn="ctr"/>
            <a:r>
              <a:rPr lang="zh-TW" altLang="en-US" sz="5400" dirty="0" smtClean="0"/>
              <a:t>元大、輔大夢想起飛</a:t>
            </a:r>
            <a:r>
              <a:rPr lang="en-US" altLang="zh-TW" sz="5400" dirty="0" smtClean="0"/>
              <a:t/>
            </a:r>
            <a:br>
              <a:rPr lang="en-US" altLang="zh-TW" sz="5400" dirty="0" smtClean="0"/>
            </a:br>
            <a:r>
              <a:rPr lang="zh-TW" altLang="en-US" sz="5400" dirty="0" smtClean="0"/>
              <a:t>公益合作案</a:t>
            </a:r>
            <a:endParaRPr lang="zh-TW" altLang="en-US" sz="5400" dirty="0"/>
          </a:p>
        </p:txBody>
      </p:sp>
      <p:sp>
        <p:nvSpPr>
          <p:cNvPr id="5" name="副標題 4"/>
          <p:cNvSpPr>
            <a:spLocks noGrp="1"/>
          </p:cNvSpPr>
          <p:nvPr>
            <p:ph type="subTitle" idx="1"/>
          </p:nvPr>
        </p:nvSpPr>
        <p:spPr>
          <a:xfrm>
            <a:off x="1562100" y="3258360"/>
            <a:ext cx="9070848" cy="2382591"/>
          </a:xfrm>
        </p:spPr>
        <p:txBody>
          <a:bodyPr>
            <a:noAutofit/>
          </a:bodyPr>
          <a:lstStyle/>
          <a:p>
            <a:pPr algn="ctr"/>
            <a:r>
              <a:rPr lang="zh-TW" altLang="en-US" sz="2800" dirty="0" smtClean="0"/>
              <a:t>大學伴</a:t>
            </a:r>
            <a:r>
              <a:rPr lang="en-US" altLang="zh-TW" sz="2800" dirty="0" smtClean="0"/>
              <a:t>:</a:t>
            </a:r>
          </a:p>
          <a:p>
            <a:pPr algn="ctr"/>
            <a:r>
              <a:rPr lang="zh-TW" altLang="en-US" sz="2800" dirty="0" smtClean="0"/>
              <a:t>小學伴</a:t>
            </a:r>
            <a:r>
              <a:rPr lang="en-US" altLang="zh-TW" sz="2800" dirty="0" smtClean="0"/>
              <a:t>:</a:t>
            </a:r>
            <a:endParaRPr lang="zh-TW" altLang="en-US" sz="2800" dirty="0"/>
          </a:p>
        </p:txBody>
      </p:sp>
      <p:pic>
        <p:nvPicPr>
          <p:cNvPr id="7" name="圖片 6" descr="yunda.png"/>
          <p:cNvPicPr>
            <a:picLocks noChangeAspect="1"/>
          </p:cNvPicPr>
          <p:nvPr/>
        </p:nvPicPr>
        <p:blipFill>
          <a:blip r:embed="rId2" cstate="print"/>
          <a:stretch>
            <a:fillRect/>
          </a:stretch>
        </p:blipFill>
        <p:spPr>
          <a:xfrm>
            <a:off x="146069" y="183017"/>
            <a:ext cx="1800000" cy="1800000"/>
          </a:xfrm>
          <a:prstGeom prst="rect">
            <a:avLst/>
          </a:prstGeom>
        </p:spPr>
      </p:pic>
    </p:spTree>
    <p:extLst>
      <p:ext uri="{BB962C8B-B14F-4D97-AF65-F5344CB8AC3E}">
        <p14:creationId xmlns:p14="http://schemas.microsoft.com/office/powerpoint/2010/main" xmlns="" val="41117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828801" y="2743200"/>
            <a:ext cx="9497484" cy="4114800"/>
          </a:xfrm>
        </p:spPr>
        <p:txBody>
          <a:bodyPr>
            <a:normAutofit lnSpcReduction="10000"/>
          </a:bodyPr>
          <a:lstStyle/>
          <a:p>
            <a:r>
              <a:rPr lang="en-US" altLang="zh-TW" dirty="0" smtClean="0"/>
              <a:t>1.</a:t>
            </a:r>
            <a:r>
              <a:rPr lang="zh-TW" altLang="en-US" dirty="0" smtClean="0"/>
              <a:t>可以詢問小學伴對清明節的印象為何？</a:t>
            </a:r>
            <a:endParaRPr lang="en-US" altLang="zh-TW" dirty="0" smtClean="0"/>
          </a:p>
          <a:p>
            <a:r>
              <a:rPr lang="en-US" altLang="zh-TW" dirty="0" smtClean="0"/>
              <a:t>2.</a:t>
            </a:r>
            <a:r>
              <a:rPr lang="zh-TW" altLang="en-US" dirty="0" smtClean="0"/>
              <a:t>在清明節的時候會跟著家族去掃墓嗎？都做些什麼呢？</a:t>
            </a:r>
            <a:endParaRPr lang="en-US" altLang="zh-TW" dirty="0" smtClean="0"/>
          </a:p>
          <a:p>
            <a:r>
              <a:rPr lang="en-US" altLang="zh-TW" dirty="0" smtClean="0"/>
              <a:t>3.</a:t>
            </a:r>
            <a:r>
              <a:rPr lang="zh-TW" altLang="en-US" dirty="0" smtClean="0"/>
              <a:t>如果沒有去過是為什麼？會不會想去掃墓呢？之類的問題。</a:t>
            </a:r>
            <a:endParaRPr lang="en-US" altLang="zh-TW" dirty="0" smtClean="0"/>
          </a:p>
          <a:p>
            <a:r>
              <a:rPr lang="en-US" altLang="zh-TW" dirty="0" smtClean="0"/>
              <a:t>4.</a:t>
            </a:r>
            <a:r>
              <a:rPr lang="zh-TW" altLang="en-US" dirty="0" smtClean="0"/>
              <a:t>「其實清明節也可以舉辦的非常歡樂哦，世界上有一個國家，他們也過清明節，不過他們的清明節和我們不一樣的是他們的清明節就像過年一樣歡樂，而那個節慶就是──</a:t>
            </a:r>
            <a:r>
              <a:rPr lang="zh-TW" altLang="en-US" b="1" dirty="0" smtClean="0"/>
              <a:t>墨西哥的亡靈節</a:t>
            </a:r>
            <a:r>
              <a:rPr lang="zh-TW" altLang="en-US" dirty="0" smtClean="0"/>
              <a:t>。墨西哥印第安人認為，死亡既是生命的歸宿，也是新生命的開始。因此，節日中人們都要隆重地慶祝。 」</a:t>
            </a:r>
            <a:r>
              <a:rPr lang="en-US" altLang="zh-TW" dirty="0" smtClean="0"/>
              <a:t>p.6</a:t>
            </a:r>
          </a:p>
        </p:txBody>
      </p:sp>
      <p:sp>
        <p:nvSpPr>
          <p:cNvPr id="3" name="標題 2"/>
          <p:cNvSpPr>
            <a:spLocks noGrp="1"/>
          </p:cNvSpPr>
          <p:nvPr>
            <p:ph type="title"/>
          </p:nvPr>
        </p:nvSpPr>
        <p:spPr/>
        <p:txBody>
          <a:bodyPr/>
          <a:lstStyle/>
          <a:p>
            <a:r>
              <a:rPr lang="zh-TW" altLang="en-US" dirty="0" smtClean="0"/>
              <a:t>建議說明</a:t>
            </a:r>
            <a:r>
              <a:rPr lang="en-US" altLang="zh-TW" dirty="0" smtClean="0"/>
              <a:t>1</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828801" y="2743200"/>
            <a:ext cx="9497484" cy="4114800"/>
          </a:xfrm>
        </p:spPr>
        <p:txBody>
          <a:bodyPr>
            <a:normAutofit/>
          </a:bodyPr>
          <a:lstStyle/>
          <a:p>
            <a:r>
              <a:rPr lang="en-US" altLang="zh-TW" dirty="0" smtClean="0"/>
              <a:t>5.</a:t>
            </a:r>
            <a:r>
              <a:rPr lang="zh-TW" altLang="en-US" dirty="0" smtClean="0"/>
              <a:t>進入今日主題</a:t>
            </a:r>
            <a:r>
              <a:rPr lang="en-US" altLang="zh-TW" dirty="0" smtClean="0"/>
              <a:t>p.7</a:t>
            </a:r>
            <a:endParaRPr lang="zh-TW" altLang="en-US" dirty="0" smtClean="0"/>
          </a:p>
          <a:p>
            <a:r>
              <a:rPr lang="en-US" altLang="zh-TW" dirty="0" smtClean="0"/>
              <a:t>6.</a:t>
            </a:r>
            <a:r>
              <a:rPr lang="zh-TW" altLang="en-US" dirty="0" smtClean="0"/>
              <a:t>介紹墨西哥的地理位置和國旗</a:t>
            </a:r>
            <a:r>
              <a:rPr lang="en-US" altLang="zh-TW" dirty="0" smtClean="0"/>
              <a:t>p.8</a:t>
            </a:r>
            <a:br>
              <a:rPr lang="en-US" altLang="zh-TW" dirty="0" smtClean="0"/>
            </a:br>
            <a:r>
              <a:rPr lang="en-US" altLang="zh-TW" dirty="0" smtClean="0"/>
              <a:t>(</a:t>
            </a:r>
            <a:r>
              <a:rPr lang="zh-TW" altLang="en-US" dirty="0" smtClean="0"/>
              <a:t>可以讓小學伴猜猜墨西哥在哪裡</a:t>
            </a:r>
            <a:r>
              <a:rPr lang="en-US" altLang="zh-TW" dirty="0" smtClean="0"/>
              <a:t>)</a:t>
            </a:r>
          </a:p>
          <a:p>
            <a:r>
              <a:rPr lang="en-US" altLang="zh-TW" dirty="0" smtClean="0"/>
              <a:t>7.</a:t>
            </a:r>
            <a:r>
              <a:rPr lang="zh-TW" altLang="en-US" dirty="0" smtClean="0"/>
              <a:t>可以詢問小朋友對墨西哥的印象為何</a:t>
            </a:r>
            <a:endParaRPr lang="en-US" altLang="zh-TW" dirty="0" smtClean="0"/>
          </a:p>
          <a:p>
            <a:r>
              <a:rPr lang="en-US" altLang="zh-TW" dirty="0" smtClean="0"/>
              <a:t>8.</a:t>
            </a:r>
            <a:r>
              <a:rPr lang="zh-TW" altLang="en-US" dirty="0" smtClean="0"/>
              <a:t>開始介紹墨西哥亡靈節</a:t>
            </a:r>
            <a:r>
              <a:rPr lang="en-US" altLang="zh-TW" dirty="0" smtClean="0"/>
              <a:t>p.9-14</a:t>
            </a:r>
          </a:p>
          <a:p>
            <a:r>
              <a:rPr lang="en-US" altLang="zh-TW" dirty="0" smtClean="0"/>
              <a:t>9.</a:t>
            </a:r>
            <a:r>
              <a:rPr lang="zh-TW" altLang="en-US" dirty="0" smtClean="0"/>
              <a:t>影片欣賞</a:t>
            </a:r>
            <a:r>
              <a:rPr lang="en-US" altLang="zh-TW" dirty="0" smtClean="0"/>
              <a:t>p.15</a:t>
            </a:r>
            <a:endParaRPr lang="zh-TW" altLang="en-US" dirty="0"/>
          </a:p>
        </p:txBody>
      </p:sp>
      <p:sp>
        <p:nvSpPr>
          <p:cNvPr id="3" name="標題 2"/>
          <p:cNvSpPr>
            <a:spLocks noGrp="1"/>
          </p:cNvSpPr>
          <p:nvPr>
            <p:ph type="title"/>
          </p:nvPr>
        </p:nvSpPr>
        <p:spPr/>
        <p:txBody>
          <a:bodyPr/>
          <a:lstStyle/>
          <a:p>
            <a:r>
              <a:rPr lang="zh-TW" altLang="en-US" dirty="0" smtClean="0"/>
              <a:t>建議說明</a:t>
            </a:r>
            <a:r>
              <a:rPr lang="en-US" altLang="zh-TW" dirty="0" smtClean="0"/>
              <a:t>2</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smtClean="0"/>
              <a:t>最歡樂的清明節──</a:t>
            </a:r>
            <a:endParaRPr lang="zh-TW" altLang="en-US" b="1" dirty="0"/>
          </a:p>
        </p:txBody>
      </p:sp>
      <p:pic>
        <p:nvPicPr>
          <p:cNvPr id="12" name="內容版面配置區 11" descr="817OXk2lCNL._SY355_.jpg"/>
          <p:cNvPicPr>
            <a:picLocks noGrp="1" noChangeAspect="1"/>
          </p:cNvPicPr>
          <p:nvPr>
            <p:ph sz="quarter" idx="1"/>
          </p:nvPr>
        </p:nvPicPr>
        <p:blipFill>
          <a:blip r:embed="rId2"/>
          <a:stretch>
            <a:fillRect/>
          </a:stretch>
        </p:blipFill>
        <p:spPr>
          <a:xfrm>
            <a:off x="836374" y="1771273"/>
            <a:ext cx="3780869" cy="4898571"/>
          </a:xfrm>
        </p:spPr>
      </p:pic>
      <p:pic>
        <p:nvPicPr>
          <p:cNvPr id="13" name="圖片 12" descr="272710.jpg"/>
          <p:cNvPicPr>
            <a:picLocks noChangeAspect="1"/>
          </p:cNvPicPr>
          <p:nvPr/>
        </p:nvPicPr>
        <p:blipFill>
          <a:blip r:embed="rId3"/>
          <a:stretch>
            <a:fillRect/>
          </a:stretch>
        </p:blipFill>
        <p:spPr>
          <a:xfrm>
            <a:off x="4878296" y="1901679"/>
            <a:ext cx="7029084" cy="47797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p:txBody>
          <a:bodyPr>
            <a:normAutofit lnSpcReduction="10000"/>
          </a:bodyPr>
          <a:lstStyle/>
          <a:p>
            <a:r>
              <a:rPr lang="zh-TW" altLang="en-US" dirty="0" smtClean="0"/>
              <a:t>墨西哥</a:t>
            </a:r>
            <a:r>
              <a:rPr lang="en-US" altLang="zh-TW" dirty="0" smtClean="0"/>
              <a:t>‧</a:t>
            </a:r>
            <a:r>
              <a:rPr lang="zh-TW" altLang="en-US" dirty="0" smtClean="0"/>
              <a:t>亡靈節</a:t>
            </a:r>
            <a:endParaRPr lang="en-US" altLang="zh-TW" dirty="0" smtClean="0"/>
          </a:p>
          <a:p>
            <a:r>
              <a:rPr lang="en-US" b="1" dirty="0" smtClean="0"/>
              <a:t>The Day of the Dead</a:t>
            </a:r>
            <a:endParaRPr lang="zh-TW" altLang="en-US" b="1" dirty="0"/>
          </a:p>
        </p:txBody>
      </p:sp>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dirty="0" smtClean="0"/>
              <a:t> </a:t>
            </a:r>
            <a:r>
              <a:rPr lang="en-US" b="1" dirty="0" err="1" smtClean="0"/>
              <a:t>Día</a:t>
            </a:r>
            <a:r>
              <a:rPr lang="en-US" b="1" dirty="0" smtClean="0"/>
              <a:t> de </a:t>
            </a:r>
            <a:r>
              <a:rPr lang="en-US" b="1" dirty="0" err="1" smtClean="0"/>
              <a:t>Muertos</a:t>
            </a:r>
            <a:r>
              <a:rPr lang="en-US" b="1" dirty="0" smtClean="0"/>
              <a:t> </a:t>
            </a:r>
            <a:r>
              <a:rPr lang="zh-TW" altLang="en-US" b="1" dirty="0" smtClean="0"/>
              <a:t/>
            </a:r>
            <a:br>
              <a:rPr lang="zh-TW" altLang="en-US" b="1" dirty="0" smtClean="0"/>
            </a:br>
            <a:endParaRPr lang="zh-TW" altLang="en-US" b="1" dirty="0"/>
          </a:p>
        </p:txBody>
      </p:sp>
      <p:pic>
        <p:nvPicPr>
          <p:cNvPr id="14" name="圖片版面配置區 13" descr="1024px-Calacas.jpeg"/>
          <p:cNvPicPr>
            <a:picLocks noGrp="1" noChangeAspect="1"/>
          </p:cNvPicPr>
          <p:nvPr>
            <p:ph type="pic" idx="1"/>
          </p:nvPr>
        </p:nvPicPr>
        <p:blipFill>
          <a:blip r:embed="rId2"/>
          <a:srcRect t="9833" b="9833"/>
          <a:stretch>
            <a:fillRect/>
          </a:stretch>
        </p:blipFill>
        <p:spPr/>
      </p:pic>
    </p:spTree>
    <p:extLst>
      <p:ext uri="{BB962C8B-B14F-4D97-AF65-F5344CB8AC3E}">
        <p14:creationId xmlns:p14="http://schemas.microsoft.com/office/powerpoint/2010/main" xmlns="" val="307847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墨西哥</a:t>
            </a:r>
            <a:r>
              <a:rPr lang="en-US" altLang="zh-TW" b="1" dirty="0" smtClean="0"/>
              <a:t>‧Where are you?</a:t>
            </a:r>
            <a:endParaRPr lang="zh-TW" altLang="en-US" b="1" dirty="0"/>
          </a:p>
        </p:txBody>
      </p:sp>
      <p:pic>
        <p:nvPicPr>
          <p:cNvPr id="4" name="內容版面配置區 3" descr="世界地圖_上色無經緯無海.jpg"/>
          <p:cNvPicPr>
            <a:picLocks noGrp="1" noChangeAspect="1"/>
          </p:cNvPicPr>
          <p:nvPr>
            <p:ph sz="quarter" idx="1"/>
          </p:nvPr>
        </p:nvPicPr>
        <p:blipFill>
          <a:blip r:embed="rId2"/>
          <a:stretch>
            <a:fillRect/>
          </a:stretch>
        </p:blipFill>
        <p:spPr>
          <a:xfrm>
            <a:off x="155671" y="1719261"/>
            <a:ext cx="8345533" cy="4367496"/>
          </a:xfrm>
        </p:spPr>
      </p:pic>
      <p:pic>
        <p:nvPicPr>
          <p:cNvPr id="8" name="圖片 7" descr="20100521032133831_8506.png"/>
          <p:cNvPicPr>
            <a:picLocks noChangeAspect="1"/>
          </p:cNvPicPr>
          <p:nvPr/>
        </p:nvPicPr>
        <p:blipFill>
          <a:blip r:embed="rId3"/>
          <a:stretch>
            <a:fillRect/>
          </a:stretch>
        </p:blipFill>
        <p:spPr>
          <a:xfrm>
            <a:off x="8703027" y="1774475"/>
            <a:ext cx="3274708" cy="1870677"/>
          </a:xfrm>
          <a:prstGeom prst="rect">
            <a:avLst/>
          </a:prstGeom>
        </p:spPr>
      </p:pic>
      <p:pic>
        <p:nvPicPr>
          <p:cNvPr id="9" name="圖片 8" descr="1-couple-dia-de-los-muertos-pristine-cartera-turkus2.jpg"/>
          <p:cNvPicPr>
            <a:picLocks noChangeAspect="1"/>
          </p:cNvPicPr>
          <p:nvPr/>
        </p:nvPicPr>
        <p:blipFill>
          <a:blip r:embed="rId4"/>
          <a:stretch>
            <a:fillRect/>
          </a:stretch>
        </p:blipFill>
        <p:spPr>
          <a:xfrm>
            <a:off x="9162107" y="4402598"/>
            <a:ext cx="2788467" cy="21997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起源</a:t>
            </a:r>
            <a:endParaRPr lang="zh-TW" altLang="en-US" b="1" dirty="0"/>
          </a:p>
        </p:txBody>
      </p:sp>
      <p:sp>
        <p:nvSpPr>
          <p:cNvPr id="3" name="內容版面配置區 2"/>
          <p:cNvSpPr>
            <a:spLocks noGrp="1"/>
          </p:cNvSpPr>
          <p:nvPr>
            <p:ph sz="quarter" idx="1"/>
          </p:nvPr>
        </p:nvSpPr>
        <p:spPr>
          <a:xfrm>
            <a:off x="816864" y="1600200"/>
            <a:ext cx="10871200" cy="5257800"/>
          </a:xfrm>
        </p:spPr>
        <p:txBody>
          <a:bodyPr>
            <a:normAutofit/>
          </a:bodyPr>
          <a:lstStyle/>
          <a:p>
            <a:r>
              <a:rPr lang="zh-TW" altLang="en-US" sz="2800" dirty="0" smtClean="0"/>
              <a:t>過去印地安土著的亡靈節是在每年的七、八月間，他們以歌舞歡笑與已逝的親人分享收穫的喜悅，他們認為只要善待亡靈，讓逝去的靈魂返家開心的過個節，來年就能得到庇佑。</a:t>
            </a:r>
            <a:endParaRPr lang="en-US" altLang="zh-TW" sz="2800" dirty="0" smtClean="0"/>
          </a:p>
          <a:p>
            <a:r>
              <a:rPr lang="zh-TW" altLang="en-US" sz="2800" dirty="0" smtClean="0"/>
              <a:t>直到西班牙人統治，將西方的</a:t>
            </a:r>
            <a:r>
              <a:rPr lang="zh-TW" altLang="en-US" sz="2800" b="1" dirty="0" smtClean="0"/>
              <a:t>萬聖節</a:t>
            </a:r>
            <a:r>
              <a:rPr lang="zh-TW" altLang="en-US" sz="2800" dirty="0" smtClean="0"/>
              <a:t>相互結合並保留傳統的風俗習慣，而有了今天的墨西哥亡靈節。 </a:t>
            </a:r>
            <a:r>
              <a:rPr lang="en-US" altLang="zh-TW" sz="2400" dirty="0" smtClean="0"/>
              <a:t/>
            </a:r>
            <a:br>
              <a:rPr lang="en-US" altLang="zh-TW" sz="2400" dirty="0" smtClean="0"/>
            </a:br>
            <a:r>
              <a:rPr lang="en-US" altLang="zh-TW" sz="2400" dirty="0" smtClean="0"/>
              <a:t/>
            </a:r>
            <a:br>
              <a:rPr lang="en-US" altLang="zh-TW" sz="2400" dirty="0" smtClean="0"/>
            </a:br>
            <a:endParaRPr lang="zh-TW" altLang="en-US" sz="2400" dirty="0"/>
          </a:p>
        </p:txBody>
      </p:sp>
      <p:pic>
        <p:nvPicPr>
          <p:cNvPr id="6" name="圖片 5" descr="131031121613-01-dia-de-los-muertos-horizontal-large-gallery.jpg"/>
          <p:cNvPicPr>
            <a:picLocks noChangeAspect="1"/>
          </p:cNvPicPr>
          <p:nvPr/>
        </p:nvPicPr>
        <p:blipFill>
          <a:blip r:embed="rId2"/>
          <a:stretch>
            <a:fillRect/>
          </a:stretch>
        </p:blipFill>
        <p:spPr>
          <a:xfrm>
            <a:off x="6690529" y="3934810"/>
            <a:ext cx="4948627" cy="2787390"/>
          </a:xfrm>
          <a:prstGeom prst="rect">
            <a:avLst/>
          </a:prstGeom>
        </p:spPr>
      </p:pic>
      <p:pic>
        <p:nvPicPr>
          <p:cNvPr id="10" name="圖片 9" descr="dia-de-los-muertos-dia-muertos.jpg"/>
          <p:cNvPicPr>
            <a:picLocks noChangeAspect="1"/>
          </p:cNvPicPr>
          <p:nvPr/>
        </p:nvPicPr>
        <p:blipFill>
          <a:blip r:embed="rId3"/>
          <a:stretch>
            <a:fillRect/>
          </a:stretch>
        </p:blipFill>
        <p:spPr>
          <a:xfrm>
            <a:off x="3150537" y="4354714"/>
            <a:ext cx="3249347" cy="2378165"/>
          </a:xfrm>
          <a:prstGeom prst="rect">
            <a:avLst/>
          </a:prstGeom>
        </p:spPr>
      </p:pic>
      <p:pic>
        <p:nvPicPr>
          <p:cNvPr id="13" name="圖片 12" descr="images.jpg"/>
          <p:cNvPicPr>
            <a:picLocks noChangeAspect="1"/>
          </p:cNvPicPr>
          <p:nvPr/>
        </p:nvPicPr>
        <p:blipFill>
          <a:blip r:embed="rId4"/>
          <a:stretch>
            <a:fillRect/>
          </a:stretch>
        </p:blipFill>
        <p:spPr>
          <a:xfrm>
            <a:off x="977776" y="4046251"/>
            <a:ext cx="1792586" cy="269377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509</TotalTime>
  <Words>615</Words>
  <Application>Microsoft Office PowerPoint</Application>
  <PresentationFormat>自訂</PresentationFormat>
  <Paragraphs>51</Paragraphs>
  <Slides>16</Slides>
  <Notes>0</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中庸</vt:lpstr>
      <vt:lpstr>105年教育部數位學伴計畫</vt:lpstr>
      <vt:lpstr>中華電信暨基金會《好厝邊》社區網路課輔計畫</vt:lpstr>
      <vt:lpstr>元大、輔大夢想起飛 公益合作案</vt:lpstr>
      <vt:lpstr>建議說明1</vt:lpstr>
      <vt:lpstr>建議說明2</vt:lpstr>
      <vt:lpstr>最歡樂的清明節──</vt:lpstr>
      <vt:lpstr>  Día de Muertos  </vt:lpstr>
      <vt:lpstr>墨西哥‧Where are you?</vt:lpstr>
      <vt:lpstr>起源</vt:lpstr>
      <vt:lpstr>簡介</vt:lpstr>
      <vt:lpstr>派對開始囉！</vt:lpstr>
      <vt:lpstr>派對開始囉！</vt:lpstr>
      <vt:lpstr>派對開始囉！</vt:lpstr>
      <vt:lpstr>派對開始囉！</vt:lpstr>
      <vt:lpstr>影片介紹</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know me</dc:title>
  <dc:creator>Amy Tsao</dc:creator>
  <cp:lastModifiedBy>USER</cp:lastModifiedBy>
  <cp:revision>58</cp:revision>
  <dcterms:created xsi:type="dcterms:W3CDTF">2015-09-08T06:45:58Z</dcterms:created>
  <dcterms:modified xsi:type="dcterms:W3CDTF">2016-02-21T14:53:53Z</dcterms:modified>
</cp:coreProperties>
</file>