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.jpg" ContentType="image/pn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9" r:id="rId3"/>
    <p:sldId id="270" r:id="rId4"/>
    <p:sldId id="272" r:id="rId5"/>
    <p:sldId id="271" r:id="rId6"/>
    <p:sldId id="264" r:id="rId7"/>
    <p:sldId id="265" r:id="rId8"/>
    <p:sldId id="266" r:id="rId9"/>
    <p:sldId id="267" r:id="rId10"/>
    <p:sldId id="268" r:id="rId11"/>
    <p:sldId id="262" r:id="rId12"/>
    <p:sldId id="274" r:id="rId13"/>
    <p:sldId id="275" r:id="rId14"/>
    <p:sldId id="276" r:id="rId15"/>
    <p:sldId id="277" r:id="rId16"/>
    <p:sldId id="279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E9FBEC"/>
    <a:srgbClr val="009242"/>
    <a:srgbClr val="00823B"/>
    <a:srgbClr val="B1F1BD"/>
    <a:srgbClr val="7B2952"/>
    <a:srgbClr val="C3334B"/>
    <a:srgbClr val="FFF2D9"/>
    <a:srgbClr val="FFE4AF"/>
    <a:srgbClr val="FFD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24" autoAdjust="0"/>
  </p:normalViewPr>
  <p:slideViewPr>
    <p:cSldViewPr snapToGrid="0">
      <p:cViewPr varScale="1">
        <p:scale>
          <a:sx n="73" d="100"/>
          <a:sy n="73" d="100"/>
        </p:scale>
        <p:origin x="10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D08CD-A007-42BF-AC39-63AE257AAF73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CC49A-FB72-4079-9E67-A5393D91A6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9703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http://blog.xuite.net/zlee814/eng/64660251-%E7%8F%BE%E5%9C%A8%E5%BC%8F+(Present+Tense)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CC49A-FB72-4079-9E67-A5393D91A65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9822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https://www.youtube.com/watch?v=MagsCvE99zY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EF13-7849-4E56-9B22-124005F169E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1975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http://blog.xuite.net/zlee814/eng/64660251-%E7%8F%BE%E5%9C%A8%E5%BC%8F+(Present+Tense)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CC49A-FB72-4079-9E67-A5393D91A65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101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167B-1316-4692-8CEA-AAC739CD7AB7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4677-E3F7-4EEB-9066-EE41B7D212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39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167B-1316-4692-8CEA-AAC739CD7AB7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4677-E3F7-4EEB-9066-EE41B7D212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387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167B-1316-4692-8CEA-AAC739CD7AB7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4677-E3F7-4EEB-9066-EE41B7D212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3033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167B-1316-4692-8CEA-AAC739CD7AB7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4677-E3F7-4EEB-9066-EE41B7D212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504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167B-1316-4692-8CEA-AAC739CD7AB7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4677-E3F7-4EEB-9066-EE41B7D212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157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167B-1316-4692-8CEA-AAC739CD7AB7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4677-E3F7-4EEB-9066-EE41B7D212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361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167B-1316-4692-8CEA-AAC739CD7AB7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4677-E3F7-4EEB-9066-EE41B7D212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250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167B-1316-4692-8CEA-AAC739CD7AB7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4677-E3F7-4EEB-9066-EE41B7D212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3669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167B-1316-4692-8CEA-AAC739CD7AB7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4677-E3F7-4EEB-9066-EE41B7D212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267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167B-1316-4692-8CEA-AAC739CD7AB7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4677-E3F7-4EEB-9066-EE41B7D212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11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167B-1316-4692-8CEA-AAC739CD7AB7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4677-E3F7-4EEB-9066-EE41B7D212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386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9167B-1316-4692-8CEA-AAC739CD7AB7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F4677-E3F7-4EEB-9066-EE41B7D212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067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image" Target="../media/image15.jpg"/><Relationship Id="rId5" Type="http://schemas.openxmlformats.org/officeDocument/2006/relationships/image" Target="../media/image9.jpe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575732"/>
            <a:ext cx="7772400" cy="5718387"/>
          </a:xfrm>
          <a:solidFill>
            <a:srgbClr val="F3D9E6"/>
          </a:solidFill>
          <a:effectLst>
            <a:softEdge rad="1270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zh-TW" altLang="en-US" sz="5300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  <a:cs typeface="+mn-cs"/>
              </a:rPr>
              <a:t>教育部</a:t>
            </a:r>
            <a:br>
              <a:rPr lang="zh-TW" altLang="en-US" sz="5300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  <a:cs typeface="+mn-cs"/>
              </a:rPr>
            </a:br>
            <a:r>
              <a:rPr lang="en-US" altLang="zh-TW" sz="5300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  <a:cs typeface="+mn-cs"/>
              </a:rPr>
              <a:t>104</a:t>
            </a:r>
            <a:r>
              <a:rPr lang="zh-TW" altLang="en-US" sz="5300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  <a:cs typeface="+mn-cs"/>
              </a:rPr>
              <a:t>年</a:t>
            </a:r>
            <a:r>
              <a:rPr lang="zh-TW" altLang="en-US" sz="5300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  <a:cs typeface="+mn-cs"/>
              </a:rPr>
              <a:t>數位學伴線上課業輔導服務</a:t>
            </a:r>
            <a:r>
              <a:rPr lang="zh-TW" altLang="en-US" sz="5300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  <a:cs typeface="+mn-cs"/>
              </a:rPr>
              <a:t>計畫</a:t>
            </a:r>
            <a:r>
              <a:rPr lang="en-US" altLang="zh-TW" sz="5300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  <a:cs typeface="+mn-cs"/>
              </a:rPr>
              <a:t/>
            </a:r>
            <a:br>
              <a:rPr lang="en-US" altLang="zh-TW" sz="5300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  <a:cs typeface="+mn-cs"/>
              </a:rPr>
            </a:br>
            <a:r>
              <a:rPr lang="en-US" altLang="zh-TW" sz="5300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sz="5300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en-US" altLang="zh-TW" sz="5300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sz="5300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en-US" altLang="zh-TW" sz="5300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sz="5300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en-US" altLang="zh-TW" sz="5300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sz="5300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endParaRPr lang="zh-TW" altLang="en-US" sz="5300" dirty="0">
              <a:solidFill>
                <a:srgbClr val="993366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  <a:cs typeface="+mn-cs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857250" y="3349619"/>
            <a:ext cx="7886700" cy="2822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教學科目：英文</a:t>
            </a:r>
            <a:r>
              <a: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教學單元：現在</a:t>
            </a:r>
            <a:r>
              <a:rPr lang="zh-TW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式</a:t>
            </a:r>
            <a:r>
              <a: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教學者：</a:t>
            </a:r>
            <a:r>
              <a: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學習者：</a:t>
            </a:r>
            <a:endParaRPr lang="zh-TW" altLang="en-US" sz="3600" dirty="0"/>
          </a:p>
        </p:txBody>
      </p:sp>
      <p:sp>
        <p:nvSpPr>
          <p:cNvPr id="5" name="副標題 2"/>
          <p:cNvSpPr>
            <a:spLocks noGrp="1"/>
          </p:cNvSpPr>
          <p:nvPr>
            <p:ph type="subTitle" idx="1"/>
          </p:nvPr>
        </p:nvSpPr>
        <p:spPr>
          <a:xfrm>
            <a:off x="4133850" y="6294120"/>
            <a:ext cx="4610100" cy="411480"/>
          </a:xfrm>
          <a:solidFill>
            <a:srgbClr val="FEC06E"/>
          </a:solidFill>
          <a:effectLst>
            <a:softEdge rad="3175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zh-TW" altLang="en-US" sz="2000" dirty="0" smtClean="0">
                <a:solidFill>
                  <a:schemeClr val="bg2">
                    <a:lumMod val="10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本教材可配合小學伴課本參考使</a:t>
            </a:r>
            <a:r>
              <a:rPr lang="zh-TW" altLang="en-US" sz="2000" dirty="0">
                <a:solidFill>
                  <a:schemeClr val="bg2">
                    <a:lumMod val="10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用</a:t>
            </a:r>
          </a:p>
        </p:txBody>
      </p:sp>
    </p:spTree>
    <p:extLst>
      <p:ext uri="{BB962C8B-B14F-4D97-AF65-F5344CB8AC3E}">
        <p14:creationId xmlns:p14="http://schemas.microsoft.com/office/powerpoint/2010/main" val="1337164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7" y="583357"/>
            <a:ext cx="2755365" cy="190558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94" y="3378194"/>
            <a:ext cx="2345909" cy="234590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559" y="1403087"/>
            <a:ext cx="6084774" cy="10858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559" y="4008223"/>
            <a:ext cx="6084774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40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44417" cy="13255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C3334B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請用現在式描述一天的生活</a:t>
            </a:r>
            <a:r>
              <a:rPr lang="en-US" altLang="zh-TW" dirty="0" smtClean="0">
                <a:solidFill>
                  <a:srgbClr val="C3334B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(8</a:t>
            </a:r>
            <a:r>
              <a:rPr lang="zh-TW" altLang="en-US" dirty="0" smtClean="0">
                <a:solidFill>
                  <a:srgbClr val="C3334B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句</a:t>
            </a:r>
            <a:r>
              <a:rPr lang="en-US" altLang="zh-TW" dirty="0" smtClean="0">
                <a:solidFill>
                  <a:srgbClr val="C3334B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)</a:t>
            </a:r>
            <a:endParaRPr lang="zh-TW" altLang="en-US" dirty="0">
              <a:solidFill>
                <a:srgbClr val="C3334B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4080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72667"/>
              </p:ext>
            </p:extLst>
          </p:nvPr>
        </p:nvGraphicFramePr>
        <p:xfrm>
          <a:off x="679450" y="1001484"/>
          <a:ext cx="8087178" cy="55931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95726"/>
                <a:gridCol w="2695726"/>
                <a:gridCol w="2695726"/>
              </a:tblGrid>
              <a:tr h="30791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人稱</a:t>
                      </a:r>
                      <a:endParaRPr lang="zh-TW" altLang="en-US" sz="32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33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33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一般動詞原形</a:t>
                      </a:r>
                      <a:endParaRPr lang="zh-TW" altLang="en-US" sz="32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334B"/>
                    </a:solidFill>
                  </a:tcPr>
                </a:tc>
              </a:tr>
              <a:tr h="7877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I </a:t>
                      </a:r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C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don’t</a:t>
                      </a:r>
                    </a:p>
                    <a:p>
                      <a:pPr algn="ctr"/>
                      <a:r>
                        <a:rPr lang="en-US" altLang="zh-TW" sz="3200" dirty="0" smtClean="0"/>
                        <a:t>(do</a:t>
                      </a:r>
                      <a:r>
                        <a:rPr lang="en-US" altLang="zh-TW" sz="3200" baseline="0" dirty="0" smtClean="0"/>
                        <a:t> not</a:t>
                      </a:r>
                      <a:r>
                        <a:rPr lang="en-US" altLang="zh-TW" sz="3200" dirty="0" smtClean="0"/>
                        <a:t>)</a:t>
                      </a:r>
                    </a:p>
                  </a:txBody>
                  <a:tcPr>
                    <a:lnL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altLang="zh-TW" sz="18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altLang="zh-TW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eat</a:t>
                      </a:r>
                    </a:p>
                    <a:p>
                      <a:pPr algn="ctr"/>
                      <a:r>
                        <a:rPr lang="en-US" altLang="zh-TW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drink</a:t>
                      </a:r>
                    </a:p>
                  </a:txBody>
                  <a:tcPr>
                    <a:lnL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9"/>
                    </a:solidFill>
                  </a:tcPr>
                </a:tc>
              </a:tr>
              <a:tr h="7877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You</a:t>
                      </a:r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0751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he/she/it</a:t>
                      </a:r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solidFill>
                            <a:srgbClr val="FF0000"/>
                          </a:solidFill>
                        </a:rPr>
                        <a:t>doesn’t</a:t>
                      </a:r>
                    </a:p>
                    <a:p>
                      <a:pPr algn="ctr"/>
                      <a:r>
                        <a:rPr lang="en-US" altLang="zh-TW" sz="3200" dirty="0" smtClean="0">
                          <a:solidFill>
                            <a:srgbClr val="FF0000"/>
                          </a:solidFill>
                        </a:rPr>
                        <a:t>does not</a:t>
                      </a:r>
                    </a:p>
                  </a:txBody>
                  <a:tcPr>
                    <a:lnL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eat</a:t>
                      </a:r>
                    </a:p>
                    <a:p>
                      <a:pPr algn="ctr"/>
                      <a:r>
                        <a:rPr lang="en-US" altLang="zh-TW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drink</a:t>
                      </a:r>
                    </a:p>
                  </a:txBody>
                  <a:tcPr>
                    <a:lnL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97"/>
                    </a:solidFill>
                  </a:tcPr>
                </a:tc>
              </a:tr>
              <a:tr h="7877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We</a:t>
                      </a:r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2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zh-TW" sz="3200" dirty="0" smtClean="0"/>
                    </a:p>
                    <a:p>
                      <a:pPr algn="ctr"/>
                      <a:r>
                        <a:rPr lang="en-US" altLang="zh-TW" sz="3200" dirty="0" smtClean="0"/>
                        <a:t>don’t</a:t>
                      </a:r>
                      <a:br>
                        <a:rPr lang="en-US" altLang="zh-TW" sz="3200" dirty="0" smtClean="0"/>
                      </a:br>
                      <a:r>
                        <a:rPr lang="en-US" altLang="zh-TW" sz="3200" dirty="0" smtClean="0"/>
                        <a:t>(do</a:t>
                      </a:r>
                      <a:r>
                        <a:rPr lang="en-US" altLang="zh-TW" sz="3200" baseline="0" dirty="0" smtClean="0"/>
                        <a:t> not</a:t>
                      </a:r>
                      <a:r>
                        <a:rPr lang="en-US" altLang="zh-TW" sz="3200" dirty="0" smtClean="0"/>
                        <a:t>)</a:t>
                      </a:r>
                    </a:p>
                  </a:txBody>
                  <a:tcPr>
                    <a:lnL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zh-TW" sz="32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altLang="zh-TW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eat</a:t>
                      </a:r>
                    </a:p>
                    <a:p>
                      <a:pPr algn="ctr"/>
                      <a:r>
                        <a:rPr lang="en-US" altLang="zh-TW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drink</a:t>
                      </a:r>
                    </a:p>
                  </a:txBody>
                  <a:tcPr>
                    <a:lnL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9"/>
                    </a:solidFill>
                  </a:tcPr>
                </a:tc>
              </a:tr>
              <a:tr h="7877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You</a:t>
                      </a:r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DC9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877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they</a:t>
                      </a:r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725714" y="174171"/>
            <a:ext cx="343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7B2952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否定句</a:t>
            </a:r>
            <a:r>
              <a:rPr lang="en-US" altLang="zh-TW" sz="3200" dirty="0" smtClean="0">
                <a:solidFill>
                  <a:srgbClr val="7B2952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-</a:t>
            </a:r>
            <a:r>
              <a:rPr lang="zh-TW" altLang="en-US" sz="3200" dirty="0" smtClean="0">
                <a:solidFill>
                  <a:srgbClr val="7B2952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助動詞 </a:t>
            </a:r>
            <a:r>
              <a:rPr lang="en-US" altLang="zh-TW" sz="3600" dirty="0" smtClean="0">
                <a:solidFill>
                  <a:srgbClr val="7B2952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do</a:t>
            </a:r>
          </a:p>
        </p:txBody>
      </p:sp>
    </p:spTree>
    <p:extLst>
      <p:ext uri="{BB962C8B-B14F-4D97-AF65-F5344CB8AC3E}">
        <p14:creationId xmlns:p14="http://schemas.microsoft.com/office/powerpoint/2010/main" val="1976301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85" y="4621093"/>
            <a:ext cx="2031962" cy="209632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88" y="2389562"/>
            <a:ext cx="2034484" cy="204578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85" y="76905"/>
            <a:ext cx="1482311" cy="207523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47" y="571597"/>
            <a:ext cx="6483553" cy="108585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47" y="2869530"/>
            <a:ext cx="6483553" cy="108585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114" y="5312930"/>
            <a:ext cx="6483553" cy="108585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3988421" y="0"/>
            <a:ext cx="5155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FF33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用前面學過的練習一下否定句</a:t>
            </a:r>
            <a:r>
              <a:rPr lang="en-US" altLang="zh-TW" sz="2800" dirty="0" smtClean="0">
                <a:solidFill>
                  <a:srgbClr val="FF33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  <a:sym typeface="Wingdings" panose="05000000000000000000" pitchFamily="2" charset="2"/>
              </a:rPr>
              <a:t></a:t>
            </a:r>
            <a:endParaRPr lang="zh-TW" altLang="en-US" sz="2800" dirty="0">
              <a:solidFill>
                <a:srgbClr val="FF3300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2885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689577"/>
              </p:ext>
            </p:extLst>
          </p:nvPr>
        </p:nvGraphicFramePr>
        <p:xfrm>
          <a:off x="679450" y="1001484"/>
          <a:ext cx="7695292" cy="56548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3823"/>
                <a:gridCol w="1923823"/>
                <a:gridCol w="2657475"/>
                <a:gridCol w="1190171"/>
              </a:tblGrid>
              <a:tr h="977799">
                <a:tc>
                  <a:txBody>
                    <a:bodyPr/>
                    <a:lstStyle/>
                    <a:p>
                      <a:pPr algn="ctr"/>
                      <a:endParaRPr lang="zh-TW" altLang="en-US" sz="32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人稱</a:t>
                      </a:r>
                      <a:endParaRPr lang="zh-TW" altLang="en-US" sz="32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一般動詞原形</a:t>
                      </a:r>
                      <a:endParaRPr lang="zh-TW" altLang="en-US" sz="32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42"/>
                    </a:solidFill>
                  </a:tcPr>
                </a:tc>
              </a:tr>
              <a:tr h="722043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solidFill>
                            <a:srgbClr val="FF3300"/>
                          </a:solidFill>
                        </a:rPr>
                        <a:t/>
                      </a:r>
                      <a:br>
                        <a:rPr lang="en-US" altLang="zh-TW" sz="3200" dirty="0" smtClean="0">
                          <a:solidFill>
                            <a:srgbClr val="FF3300"/>
                          </a:solidFill>
                        </a:rPr>
                      </a:br>
                      <a:r>
                        <a:rPr lang="en-US" altLang="zh-TW" sz="3200" dirty="0" smtClean="0">
                          <a:solidFill>
                            <a:srgbClr val="FF3300"/>
                          </a:solidFill>
                        </a:rPr>
                        <a:t>Do</a:t>
                      </a:r>
                      <a:endParaRPr lang="zh-TW" altLang="en-US" sz="3200" dirty="0">
                        <a:solidFill>
                          <a:srgbClr val="FF33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I </a:t>
                      </a:r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1F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altLang="zh-TW" sz="18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altLang="zh-TW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eat</a:t>
                      </a:r>
                    </a:p>
                    <a:p>
                      <a:pPr algn="ctr"/>
                      <a:r>
                        <a:rPr lang="en-US" altLang="zh-TW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drink</a:t>
                      </a:r>
                    </a:p>
                  </a:txBody>
                  <a:tcPr>
                    <a:lnL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BE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en-US" altLang="zh-TW" sz="3200" dirty="0" smtClean="0"/>
                    </a:p>
                    <a:p>
                      <a:pPr algn="ctr"/>
                      <a:endParaRPr lang="en-US" altLang="zh-TW" sz="3200" dirty="0" smtClean="0"/>
                    </a:p>
                    <a:p>
                      <a:pPr algn="ctr"/>
                      <a:r>
                        <a:rPr lang="en-US" altLang="zh-TW" sz="3200" dirty="0" smtClean="0"/>
                        <a:t/>
                      </a:r>
                      <a:br>
                        <a:rPr lang="en-US" altLang="zh-TW" sz="3200" dirty="0" smtClean="0"/>
                      </a:br>
                      <a:endParaRPr lang="en-US" altLang="zh-TW" sz="3200" dirty="0" smtClean="0"/>
                    </a:p>
                    <a:p>
                      <a:pPr algn="ctr"/>
                      <a:r>
                        <a:rPr lang="en-US" altLang="zh-TW" sz="3200" dirty="0" smtClean="0">
                          <a:solidFill>
                            <a:srgbClr val="FF3300"/>
                          </a:solidFill>
                        </a:rPr>
                        <a:t>?</a:t>
                      </a:r>
                    </a:p>
                  </a:txBody>
                  <a:tcPr>
                    <a:lnL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BEC"/>
                    </a:solidFill>
                  </a:tcPr>
                </a:tc>
              </a:tr>
              <a:tr h="722043">
                <a:tc vMerge="1">
                  <a:txBody>
                    <a:bodyPr/>
                    <a:lstStyle/>
                    <a:p>
                      <a:pPr algn="ctr"/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you</a:t>
                      </a:r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B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8547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solidFill>
                            <a:srgbClr val="FF3300"/>
                          </a:solidFill>
                        </a:rPr>
                        <a:t>Does</a:t>
                      </a:r>
                      <a:endParaRPr lang="zh-TW" altLang="en-US" sz="3200" dirty="0">
                        <a:solidFill>
                          <a:srgbClr val="FF33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F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he/she/it</a:t>
                      </a:r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F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eat</a:t>
                      </a:r>
                    </a:p>
                    <a:p>
                      <a:pPr algn="ctr"/>
                      <a:r>
                        <a:rPr lang="en-US" altLang="zh-TW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drink</a:t>
                      </a:r>
                    </a:p>
                  </a:txBody>
                  <a:tcPr>
                    <a:lnL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F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altLang="zh-TW" sz="32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F1BD"/>
                    </a:solidFill>
                  </a:tcPr>
                </a:tc>
              </a:tr>
              <a:tr h="722043">
                <a:tc rowSpan="3">
                  <a:txBody>
                    <a:bodyPr/>
                    <a:lstStyle/>
                    <a:p>
                      <a:pPr algn="ctr"/>
                      <a:endParaRPr lang="en-US" altLang="zh-TW" sz="3200" dirty="0" smtClean="0">
                        <a:solidFill>
                          <a:srgbClr val="FF3300"/>
                        </a:solidFill>
                      </a:endParaRPr>
                    </a:p>
                    <a:p>
                      <a:pPr algn="ctr"/>
                      <a:endParaRPr lang="en-US" altLang="zh-TW" sz="3200" dirty="0" smtClean="0">
                        <a:solidFill>
                          <a:srgbClr val="FF3300"/>
                        </a:solidFill>
                      </a:endParaRPr>
                    </a:p>
                    <a:p>
                      <a:pPr algn="ctr"/>
                      <a:r>
                        <a:rPr lang="en-US" altLang="zh-TW" sz="3200" dirty="0" smtClean="0">
                          <a:solidFill>
                            <a:srgbClr val="FF3300"/>
                          </a:solidFill>
                        </a:rPr>
                        <a:t>Do</a:t>
                      </a:r>
                      <a:endParaRPr lang="zh-TW" altLang="en-US" sz="3200" dirty="0">
                        <a:solidFill>
                          <a:srgbClr val="FF33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we</a:t>
                      </a:r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BE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zh-TW" sz="32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altLang="zh-TW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eat</a:t>
                      </a:r>
                    </a:p>
                    <a:p>
                      <a:pPr algn="ctr"/>
                      <a:r>
                        <a:rPr lang="en-US" altLang="zh-TW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drink</a:t>
                      </a:r>
                    </a:p>
                  </a:txBody>
                  <a:tcPr>
                    <a:lnL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BE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altLang="zh-TW" sz="3200" dirty="0" smtClean="0"/>
                    </a:p>
                  </a:txBody>
                  <a:tcPr>
                    <a:lnL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BEC"/>
                    </a:solidFill>
                  </a:tcPr>
                </a:tc>
              </a:tr>
              <a:tr h="722043">
                <a:tc vMerge="1">
                  <a:txBody>
                    <a:bodyPr/>
                    <a:lstStyle/>
                    <a:p>
                      <a:pPr algn="ctr"/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1F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you</a:t>
                      </a:r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1F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22043">
                <a:tc vMerge="1">
                  <a:txBody>
                    <a:bodyPr/>
                    <a:lstStyle/>
                    <a:p>
                      <a:pPr algn="ctr"/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they</a:t>
                      </a:r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1C8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B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725714" y="174171"/>
            <a:ext cx="3831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7B2952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疑問句</a:t>
            </a:r>
            <a:r>
              <a:rPr lang="en-US" altLang="zh-TW" sz="3600" dirty="0" smtClean="0">
                <a:solidFill>
                  <a:srgbClr val="7B2952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-</a:t>
            </a:r>
            <a:r>
              <a:rPr lang="zh-TW" altLang="en-US" sz="3600" dirty="0" smtClean="0">
                <a:solidFill>
                  <a:srgbClr val="7B2952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助動詞 </a:t>
            </a:r>
            <a:r>
              <a:rPr lang="en-US" altLang="zh-TW" sz="4000" dirty="0" smtClean="0">
                <a:solidFill>
                  <a:srgbClr val="7B2952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do</a:t>
            </a:r>
          </a:p>
        </p:txBody>
      </p:sp>
    </p:spTree>
    <p:extLst>
      <p:ext uri="{BB962C8B-B14F-4D97-AF65-F5344CB8AC3E}">
        <p14:creationId xmlns:p14="http://schemas.microsoft.com/office/powerpoint/2010/main" val="1302485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44" y="235057"/>
            <a:ext cx="2190205" cy="175892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05" y="2326855"/>
            <a:ext cx="2627733" cy="184762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05" y="4520145"/>
            <a:ext cx="2218144" cy="21516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38" y="571597"/>
            <a:ext cx="5967062" cy="10858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38" y="2869530"/>
            <a:ext cx="5967062" cy="108585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05" y="5312930"/>
            <a:ext cx="5967062" cy="108585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4093924" y="-26553"/>
            <a:ext cx="5155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FF33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用前面學過的練習一下</a:t>
            </a:r>
            <a:r>
              <a:rPr lang="zh-TW" altLang="en-US" sz="2800" dirty="0">
                <a:solidFill>
                  <a:srgbClr val="FF33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疑問</a:t>
            </a:r>
            <a:r>
              <a:rPr lang="zh-TW" altLang="en-US" sz="2800" dirty="0" smtClean="0">
                <a:solidFill>
                  <a:srgbClr val="FF33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句</a:t>
            </a:r>
            <a:r>
              <a:rPr lang="en-US" altLang="zh-TW" sz="2800" dirty="0" smtClean="0">
                <a:solidFill>
                  <a:srgbClr val="FF33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  <a:sym typeface="Wingdings" panose="05000000000000000000" pitchFamily="2" charset="2"/>
              </a:rPr>
              <a:t></a:t>
            </a:r>
            <a:endParaRPr lang="zh-TW" altLang="en-US" sz="2800" dirty="0">
              <a:solidFill>
                <a:srgbClr val="FF3300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5383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4901937"/>
            <a:ext cx="9144000" cy="148434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教材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設計：台灣偏鄉教育關懷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中心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教材參考：博幼社會福利基金會免費教學資源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 教材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僅供公益線上學習陪伴上課使用，不做商業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用途 ★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2408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68460" y="1575972"/>
            <a:ext cx="512445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solidFill>
                  <a:srgbClr val="993366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什麼是</a:t>
            </a:r>
            <a:r>
              <a:rPr lang="zh-TW" altLang="en-US" sz="5400" dirty="0">
                <a:solidFill>
                  <a:srgbClr val="993366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一般</a:t>
            </a:r>
            <a:r>
              <a:rPr lang="zh-TW" altLang="en-US" sz="5400" dirty="0" smtClean="0">
                <a:solidFill>
                  <a:srgbClr val="993366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動詞</a:t>
            </a:r>
            <a:r>
              <a:rPr lang="en-US" altLang="zh-TW" sz="5400" dirty="0" smtClean="0">
                <a:solidFill>
                  <a:srgbClr val="993366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?</a:t>
            </a:r>
            <a:endParaRPr lang="zh-TW" altLang="en-US" sz="5400" dirty="0">
              <a:solidFill>
                <a:srgbClr val="993366"/>
              </a:solidFill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</a:effectLst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350" y="3995199"/>
            <a:ext cx="2219325" cy="20574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86" y="3693566"/>
            <a:ext cx="1597014" cy="213054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11" y="3152543"/>
            <a:ext cx="1362456" cy="160629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0" y="2371072"/>
            <a:ext cx="2182977" cy="21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0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67636"/>
              </p:ext>
            </p:extLst>
          </p:nvPr>
        </p:nvGraphicFramePr>
        <p:xfrm>
          <a:off x="679450" y="619126"/>
          <a:ext cx="7753350" cy="56462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76675"/>
                <a:gridCol w="3876675"/>
              </a:tblGrid>
              <a:tr h="6322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人稱</a:t>
                      </a:r>
                      <a:endParaRPr lang="zh-TW" altLang="en-US" sz="32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33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一般動詞</a:t>
                      </a:r>
                      <a:endParaRPr lang="zh-TW" altLang="en-US" sz="32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334B"/>
                    </a:solidFill>
                  </a:tcPr>
                </a:tc>
              </a:tr>
              <a:tr h="7877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I </a:t>
                      </a:r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C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altLang="zh-TW" sz="1800" dirty="0" smtClean="0"/>
                    </a:p>
                    <a:p>
                      <a:pPr algn="ctr"/>
                      <a:r>
                        <a:rPr lang="en-US" altLang="zh-TW" sz="3200" dirty="0" smtClean="0"/>
                        <a:t>eat</a:t>
                      </a:r>
                    </a:p>
                    <a:p>
                      <a:pPr algn="ctr"/>
                      <a:r>
                        <a:rPr lang="en-US" altLang="zh-TW" sz="3200" dirty="0" smtClean="0"/>
                        <a:t>drink</a:t>
                      </a:r>
                    </a:p>
                  </a:txBody>
                  <a:tcPr>
                    <a:lnL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9"/>
                    </a:solidFill>
                  </a:tcPr>
                </a:tc>
              </a:tr>
              <a:tr h="7877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You</a:t>
                      </a:r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0751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he/she/it</a:t>
                      </a:r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eat</a:t>
                      </a:r>
                      <a:r>
                        <a:rPr lang="en-US" altLang="zh-TW" sz="3200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</a:p>
                    <a:p>
                      <a:pPr algn="ctr"/>
                      <a:r>
                        <a:rPr lang="en-US" altLang="zh-TW" sz="3200" dirty="0" smtClean="0"/>
                        <a:t>drink</a:t>
                      </a:r>
                      <a:r>
                        <a:rPr lang="en-US" altLang="zh-TW" sz="3200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</a:p>
                  </a:txBody>
                  <a:tcPr>
                    <a:lnL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97"/>
                    </a:solidFill>
                  </a:tcPr>
                </a:tc>
              </a:tr>
              <a:tr h="7877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We</a:t>
                      </a:r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2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zh-TW" sz="3200" dirty="0" smtClean="0"/>
                    </a:p>
                    <a:p>
                      <a:pPr algn="ctr"/>
                      <a:r>
                        <a:rPr lang="en-US" altLang="zh-TW" sz="3200" dirty="0" smtClean="0"/>
                        <a:t>eat</a:t>
                      </a:r>
                    </a:p>
                    <a:p>
                      <a:pPr algn="ctr"/>
                      <a:r>
                        <a:rPr lang="en-US" altLang="zh-TW" sz="3200" dirty="0" smtClean="0"/>
                        <a:t>drink</a:t>
                      </a:r>
                    </a:p>
                  </a:txBody>
                  <a:tcPr>
                    <a:lnL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9"/>
                    </a:solidFill>
                  </a:tcPr>
                </a:tc>
              </a:tr>
              <a:tr h="7877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You</a:t>
                      </a:r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DC9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877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they</a:t>
                      </a:r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90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/>
              <a:t>h</a:t>
            </a:r>
            <a:r>
              <a:rPr lang="en-US" altLang="zh-TW" sz="4800" dirty="0" smtClean="0"/>
              <a:t>e/ she /it + </a:t>
            </a:r>
            <a:r>
              <a:rPr lang="en-US" altLang="zh-TW" sz="4800" b="1" dirty="0" smtClean="0"/>
              <a:t>V</a:t>
            </a:r>
            <a:r>
              <a:rPr lang="en-US" altLang="zh-TW" sz="4800" dirty="0" smtClean="0">
                <a:solidFill>
                  <a:srgbClr val="FF0000"/>
                </a:solidFill>
              </a:rPr>
              <a:t>s 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995498"/>
              </p:ext>
            </p:extLst>
          </p:nvPr>
        </p:nvGraphicFramePr>
        <p:xfrm>
          <a:off x="628650" y="1453092"/>
          <a:ext cx="7886700" cy="4699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98950"/>
                <a:gridCol w="3587750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大部分動詞加 </a:t>
                      </a:r>
                      <a:r>
                        <a:rPr lang="en-US" altLang="zh-TW" sz="3600" dirty="0" smtClean="0">
                          <a:solidFill>
                            <a:srgbClr val="FF0000"/>
                          </a:solidFill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s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Kristen ITC" panose="03050502040202030202" pitchFamily="66" charset="0"/>
                          <a:ea typeface="+mn-ea"/>
                          <a:cs typeface="+mn-cs"/>
                        </a:rPr>
                        <a:t>work--&gt;work</a:t>
                      </a:r>
                      <a:r>
                        <a:rPr lang="en-US" altLang="zh-TW" sz="1800" b="0" i="0" kern="1200" dirty="0" smtClean="0">
                          <a:solidFill>
                            <a:srgbClr val="FF0000"/>
                          </a:solidFill>
                          <a:effectLst/>
                          <a:latin typeface="Kristen ITC" panose="03050502040202030202" pitchFamily="66" charset="0"/>
                          <a:ea typeface="+mn-ea"/>
                          <a:cs typeface="+mn-cs"/>
                        </a:rPr>
                        <a:t>s</a:t>
                      </a:r>
                      <a:endParaRPr lang="zh-TW" altLang="en-US" b="0" dirty="0">
                        <a:solidFill>
                          <a:srgbClr val="FF0000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 動詞的結尾是</a:t>
                      </a:r>
                      <a:r>
                        <a:rPr lang="en-US" altLang="zh-TW" sz="320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/>
                      </a:r>
                      <a:br>
                        <a:rPr lang="en-US" altLang="zh-TW" sz="320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</a:br>
                      <a:r>
                        <a:rPr lang="zh-TW" altLang="en-US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 </a:t>
                      </a:r>
                      <a:r>
                        <a:rPr lang="en-US" altLang="zh-TW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s 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/ </a:t>
                      </a:r>
                      <a:r>
                        <a:rPr lang="en-US" altLang="zh-TW" sz="3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sh</a:t>
                      </a:r>
                      <a:r>
                        <a:rPr lang="zh-TW" altLang="en-US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 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/ </a:t>
                      </a:r>
                      <a:r>
                        <a:rPr lang="en-US" altLang="zh-TW" sz="3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ch</a:t>
                      </a:r>
                      <a:r>
                        <a:rPr lang="zh-TW" altLang="en-US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 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/ </a:t>
                      </a:r>
                      <a:r>
                        <a:rPr lang="en-US" altLang="zh-TW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x 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/</a:t>
                      </a:r>
                      <a:r>
                        <a:rPr lang="en-US" altLang="zh-TW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o </a:t>
                      </a:r>
                      <a:r>
                        <a:rPr lang="zh-TW" altLang="en-US" sz="240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直接加</a:t>
                      </a:r>
                      <a:r>
                        <a:rPr lang="zh-TW" altLang="en-US" sz="360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 </a:t>
                      </a:r>
                      <a:r>
                        <a:rPr lang="en-US" altLang="zh-TW" sz="3600" dirty="0" err="1" smtClean="0">
                          <a:solidFill>
                            <a:srgbClr val="FF0000"/>
                          </a:solidFill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es</a:t>
                      </a:r>
                      <a:endParaRPr lang="zh-TW" altLang="en-US" sz="3600" dirty="0">
                        <a:solidFill>
                          <a:srgbClr val="FF0000"/>
                        </a:solidFill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Kristen ITC" panose="03050502040202030202" pitchFamily="66" charset="0"/>
                        </a:rPr>
                        <a:t>kiss--&gt;kiss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Kristen ITC" panose="03050502040202030202" pitchFamily="66" charset="0"/>
                        </a:rPr>
                        <a:t>es</a:t>
                      </a:r>
                      <a:r>
                        <a:rPr lang="en-US" altLang="zh-TW" dirty="0" smtClean="0">
                          <a:latin typeface="Kristen ITC" panose="03050502040202030202" pitchFamily="66" charset="0"/>
                        </a:rPr>
                        <a:t/>
                      </a:r>
                      <a:br>
                        <a:rPr lang="en-US" altLang="zh-TW" dirty="0" smtClean="0">
                          <a:latin typeface="Kristen ITC" panose="03050502040202030202" pitchFamily="66" charset="0"/>
                        </a:rPr>
                      </a:br>
                      <a:endParaRPr lang="en-US" altLang="zh-TW" sz="1400" dirty="0" smtClean="0">
                        <a:latin typeface="Kristen ITC" panose="03050502040202030202" pitchFamily="66" charset="0"/>
                      </a:endParaRPr>
                    </a:p>
                    <a:p>
                      <a:pPr algn="ctr"/>
                      <a:r>
                        <a:rPr lang="en-US" altLang="zh-TW" dirty="0" smtClean="0">
                          <a:latin typeface="Kristen ITC" panose="03050502040202030202" pitchFamily="66" charset="0"/>
                        </a:rPr>
                        <a:t>wash--&gt;wash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Kristen ITC" panose="03050502040202030202" pitchFamily="66" charset="0"/>
                        </a:rPr>
                        <a:t>es</a:t>
                      </a:r>
                      <a:r>
                        <a:rPr lang="en-US" altLang="zh-TW" dirty="0" smtClean="0">
                          <a:latin typeface="Kristen ITC" panose="03050502040202030202" pitchFamily="66" charset="0"/>
                        </a:rPr>
                        <a:t/>
                      </a:r>
                      <a:br>
                        <a:rPr lang="en-US" altLang="zh-TW" dirty="0" smtClean="0">
                          <a:latin typeface="Kristen ITC" panose="03050502040202030202" pitchFamily="66" charset="0"/>
                        </a:rPr>
                      </a:br>
                      <a:endParaRPr lang="en-US" altLang="zh-TW" sz="1600" dirty="0" smtClean="0">
                        <a:latin typeface="Kristen ITC" panose="03050502040202030202" pitchFamily="66" charset="0"/>
                      </a:endParaRPr>
                    </a:p>
                    <a:p>
                      <a:pPr algn="ctr"/>
                      <a:r>
                        <a:rPr lang="en-US" altLang="zh-TW" dirty="0" smtClean="0">
                          <a:latin typeface="Kristen ITC" panose="03050502040202030202" pitchFamily="66" charset="0"/>
                        </a:rPr>
                        <a:t>watch--&gt;watch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Kristen ITC" panose="03050502040202030202" pitchFamily="66" charset="0"/>
                        </a:rPr>
                        <a:t>es</a:t>
                      </a:r>
                      <a:r>
                        <a:rPr lang="en-US" altLang="zh-TW" dirty="0" smtClean="0">
                          <a:latin typeface="Kristen ITC" panose="03050502040202030202" pitchFamily="66" charset="0"/>
                        </a:rPr>
                        <a:t/>
                      </a:r>
                      <a:br>
                        <a:rPr lang="en-US" altLang="zh-TW" dirty="0" smtClean="0">
                          <a:latin typeface="Kristen ITC" panose="03050502040202030202" pitchFamily="66" charset="0"/>
                        </a:rPr>
                      </a:br>
                      <a:endParaRPr lang="en-US" altLang="zh-TW" sz="1600" dirty="0" smtClean="0">
                        <a:latin typeface="Kristen ITC" panose="03050502040202030202" pitchFamily="66" charset="0"/>
                      </a:endParaRPr>
                    </a:p>
                    <a:p>
                      <a:pPr algn="ctr"/>
                      <a:r>
                        <a:rPr lang="en-US" altLang="zh-TW" dirty="0" smtClean="0">
                          <a:latin typeface="Kristen ITC" panose="03050502040202030202" pitchFamily="66" charset="0"/>
                        </a:rPr>
                        <a:t>mix--&gt;mix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Kristen ITC" panose="03050502040202030202" pitchFamily="66" charset="0"/>
                        </a:rPr>
                        <a:t>es</a:t>
                      </a:r>
                    </a:p>
                    <a:p>
                      <a:pPr algn="ctr"/>
                      <a:r>
                        <a:rPr lang="en-US" altLang="zh-TW" dirty="0" smtClean="0">
                          <a:latin typeface="Kristen ITC" panose="03050502040202030202" pitchFamily="66" charset="0"/>
                        </a:rPr>
                        <a:t>do--&gt;do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Kristen ITC" panose="03050502040202030202" pitchFamily="66" charset="0"/>
                        </a:rPr>
                        <a:t>es</a:t>
                      </a:r>
                      <a:r>
                        <a:rPr lang="en-US" altLang="zh-TW" sz="280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 </a:t>
                      </a:r>
                      <a:r>
                        <a:rPr lang="zh-TW" altLang="en-US" sz="280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和 </a:t>
                      </a:r>
                      <a:r>
                        <a:rPr lang="en-US" altLang="zh-TW" dirty="0" smtClean="0">
                          <a:latin typeface="Kristen ITC" panose="03050502040202030202" pitchFamily="66" charset="0"/>
                        </a:rPr>
                        <a:t>go--&gt;go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Kristen ITC" panose="03050502040202030202" pitchFamily="66" charset="0"/>
                        </a:rPr>
                        <a:t>es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「</a:t>
                      </a:r>
                      <a:r>
                        <a:rPr lang="zh-TW" altLang="en-US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子音</a:t>
                      </a:r>
                      <a:r>
                        <a:rPr lang="en-US" altLang="zh-TW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+</a:t>
                      </a:r>
                      <a:r>
                        <a:rPr lang="zh-TW" altLang="en-US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 </a:t>
                      </a:r>
                      <a:r>
                        <a:rPr lang="en-US" altLang="zh-TW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y</a:t>
                      </a:r>
                      <a:r>
                        <a:rPr lang="zh-TW" altLang="en-US" sz="320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」，</a:t>
                      </a:r>
                      <a:r>
                        <a:rPr lang="zh-TW" altLang="en-US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去</a:t>
                      </a:r>
                      <a:r>
                        <a:rPr lang="zh-TW" altLang="en-US" sz="3200" strike="sng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 </a:t>
                      </a:r>
                      <a:r>
                        <a:rPr lang="en-US" altLang="zh-TW" sz="3200" strike="sng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y </a:t>
                      </a:r>
                      <a:r>
                        <a:rPr lang="en-US" altLang="zh-TW" sz="320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+</a:t>
                      </a:r>
                      <a:r>
                        <a:rPr lang="zh-TW" altLang="en-US" sz="320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 </a:t>
                      </a:r>
                      <a:r>
                        <a:rPr lang="en-US" altLang="zh-TW" sz="3200" dirty="0" err="1" smtClean="0">
                          <a:solidFill>
                            <a:srgbClr val="FF0000"/>
                          </a:solidFill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ies</a:t>
                      </a:r>
                      <a:endParaRPr lang="en-US" altLang="zh-TW" sz="3200" dirty="0" smtClean="0">
                        <a:solidFill>
                          <a:srgbClr val="FF0000"/>
                        </a:solidFill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  <a:p>
                      <a:endParaRPr lang="en-US" altLang="zh-TW" sz="2000" dirty="0" smtClean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  <a:p>
                      <a:r>
                        <a:rPr lang="zh-TW" altLang="en-US" sz="320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但「</a:t>
                      </a:r>
                      <a:r>
                        <a:rPr lang="zh-TW" altLang="en-US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母音</a:t>
                      </a:r>
                      <a:r>
                        <a:rPr lang="en-US" altLang="zh-TW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+</a:t>
                      </a:r>
                      <a:r>
                        <a:rPr lang="zh-TW" altLang="en-US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 </a:t>
                      </a:r>
                      <a:r>
                        <a:rPr lang="en-US" altLang="zh-TW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y </a:t>
                      </a:r>
                      <a:r>
                        <a:rPr lang="zh-TW" altLang="en-US" sz="320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」直接加</a:t>
                      </a:r>
                      <a:r>
                        <a:rPr lang="en-US" altLang="zh-TW" sz="3200" dirty="0" smtClean="0">
                          <a:solidFill>
                            <a:srgbClr val="FF0000"/>
                          </a:solidFill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S</a:t>
                      </a:r>
                      <a:endParaRPr lang="zh-TW" altLang="en-US" sz="3200" dirty="0">
                        <a:solidFill>
                          <a:srgbClr val="FF0000"/>
                        </a:solidFill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Kristen ITC" panose="03050502040202030202" pitchFamily="66" charset="0"/>
                        </a:rPr>
                        <a:t>cry--&gt;cr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Kristen ITC" panose="03050502040202030202" pitchFamily="66" charset="0"/>
                        </a:rPr>
                        <a:t>ies</a:t>
                      </a:r>
                    </a:p>
                    <a:p>
                      <a:pPr algn="ctr"/>
                      <a:r>
                        <a:rPr lang="zh-TW" altLang="en-US" sz="280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但</a:t>
                      </a:r>
                      <a:r>
                        <a:rPr lang="zh-TW" altLang="en-US" dirty="0" smtClean="0">
                          <a:latin typeface="Kristen ITC" panose="03050502040202030202" pitchFamily="66" charset="0"/>
                        </a:rPr>
                        <a:t> </a:t>
                      </a:r>
                      <a:r>
                        <a:rPr lang="en-US" altLang="zh-TW" dirty="0" smtClean="0">
                          <a:latin typeface="Kristen ITC" panose="03050502040202030202" pitchFamily="66" charset="0"/>
                        </a:rPr>
                        <a:t>buy--&gt;buy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Kristen ITC" panose="03050502040202030202" pitchFamily="66" charset="0"/>
                        </a:rPr>
                        <a:t>s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59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8533"/>
            <a:ext cx="8989483" cy="6620933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solidFill>
                  <a:srgbClr val="7B2952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我住在台北</a:t>
            </a:r>
            <a:endParaRPr lang="en-US" altLang="zh-TW" sz="4000" dirty="0" smtClean="0">
              <a:solidFill>
                <a:srgbClr val="7B2952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  <a:p>
            <a:endParaRPr lang="en-US" altLang="zh-TW" sz="3200" dirty="0" smtClean="0">
              <a:solidFill>
                <a:srgbClr val="7B2952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  <a:p>
            <a:endParaRPr lang="en-US" altLang="zh-TW" sz="4000" dirty="0">
              <a:solidFill>
                <a:srgbClr val="7B2952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  <a:p>
            <a:r>
              <a:rPr lang="zh-TW" altLang="en-US" sz="4000" dirty="0">
                <a:solidFill>
                  <a:srgbClr val="7B2952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你</a:t>
            </a:r>
            <a:r>
              <a:rPr lang="zh-TW" altLang="en-US" sz="4000" dirty="0" smtClean="0">
                <a:solidFill>
                  <a:srgbClr val="7B2952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喜歡狗</a:t>
            </a:r>
            <a:endParaRPr lang="en-US" altLang="zh-TW" sz="4000" dirty="0" smtClean="0">
              <a:solidFill>
                <a:srgbClr val="7B2952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  <a:p>
            <a:endParaRPr lang="en-US" altLang="zh-TW" sz="3200" dirty="0" smtClean="0">
              <a:solidFill>
                <a:srgbClr val="7B2952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  <a:p>
            <a:endParaRPr lang="en-US" altLang="zh-TW" sz="4000" dirty="0">
              <a:solidFill>
                <a:srgbClr val="7B2952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  <a:p>
            <a:r>
              <a:rPr lang="zh-TW" altLang="en-US" sz="4000" dirty="0">
                <a:solidFill>
                  <a:srgbClr val="7B2952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他</a:t>
            </a:r>
            <a:r>
              <a:rPr lang="zh-TW" altLang="en-US" sz="4000" dirty="0" smtClean="0">
                <a:solidFill>
                  <a:srgbClr val="7B2952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每天刷牙</a:t>
            </a:r>
            <a:endParaRPr lang="en-US" altLang="zh-TW" sz="4000" dirty="0">
              <a:solidFill>
                <a:srgbClr val="7B2952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  <a:p>
            <a:endParaRPr lang="en-US" altLang="zh-TW" sz="3200" dirty="0" smtClean="0">
              <a:solidFill>
                <a:srgbClr val="7B2952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  <a:p>
            <a:endParaRPr lang="en-US" altLang="zh-TW" sz="4000" dirty="0">
              <a:solidFill>
                <a:srgbClr val="7B2952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  <a:p>
            <a:r>
              <a:rPr lang="zh-TW" altLang="en-US" sz="4000" dirty="0" smtClean="0">
                <a:solidFill>
                  <a:srgbClr val="7B2952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我們去上學</a:t>
            </a:r>
            <a:endParaRPr lang="en-US" altLang="zh-TW" sz="4000" dirty="0" smtClean="0">
              <a:solidFill>
                <a:srgbClr val="7B2952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345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38" y="284455"/>
            <a:ext cx="2031962" cy="209632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972" y="274504"/>
            <a:ext cx="2547398" cy="204578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74" y="360260"/>
            <a:ext cx="2034484" cy="204578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88" y="245056"/>
            <a:ext cx="1482311" cy="207523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36" y="2328019"/>
            <a:ext cx="3037321" cy="213561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02" y="2420489"/>
            <a:ext cx="2218144" cy="21516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294" y="2340598"/>
            <a:ext cx="2080155" cy="2170597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0" y="4531506"/>
            <a:ext cx="2416863" cy="209092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0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844" y="4716851"/>
            <a:ext cx="2755365" cy="190558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395" y="4345771"/>
            <a:ext cx="2345909" cy="234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90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85" y="4621093"/>
            <a:ext cx="2031962" cy="209632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88" y="2389562"/>
            <a:ext cx="2034484" cy="204578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85" y="76905"/>
            <a:ext cx="1482311" cy="207523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47" y="571597"/>
            <a:ext cx="6483553" cy="108585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47" y="2869530"/>
            <a:ext cx="6483553" cy="108585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114" y="5312930"/>
            <a:ext cx="6483553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2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44" y="235057"/>
            <a:ext cx="2190205" cy="175892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05" y="2326855"/>
            <a:ext cx="2627733" cy="184762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05" y="4520145"/>
            <a:ext cx="2218144" cy="21516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38" y="571597"/>
            <a:ext cx="5967062" cy="10858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38" y="2869530"/>
            <a:ext cx="5967062" cy="108585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05" y="5312930"/>
            <a:ext cx="5967062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04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93" y="740040"/>
            <a:ext cx="2080155" cy="217059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93" y="3740877"/>
            <a:ext cx="2416863" cy="209092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148" y="1570280"/>
            <a:ext cx="6757185" cy="10858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4363822"/>
            <a:ext cx="6214533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15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</TotalTime>
  <Words>234</Words>
  <Application>Microsoft Office PowerPoint</Application>
  <PresentationFormat>如螢幕大小 (4:3)</PresentationFormat>
  <Paragraphs>105</Paragraphs>
  <Slides>16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5" baseType="lpstr">
      <vt:lpstr>華康兒風體W4(P)</vt:lpstr>
      <vt:lpstr>PMingLiU</vt:lpstr>
      <vt:lpstr>標楷體</vt:lpstr>
      <vt:lpstr>Arial</vt:lpstr>
      <vt:lpstr>Calibri</vt:lpstr>
      <vt:lpstr>Calibri Light</vt:lpstr>
      <vt:lpstr>Kristen ITC</vt:lpstr>
      <vt:lpstr>Wingdings</vt:lpstr>
      <vt:lpstr>Office 佈景主題</vt:lpstr>
      <vt:lpstr>教育部 104年數位學伴線上課業輔導服務計畫     </vt:lpstr>
      <vt:lpstr>什麼是一般動詞?</vt:lpstr>
      <vt:lpstr>PowerPoint 簡報</vt:lpstr>
      <vt:lpstr>he/ she /it + Vs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請用現在式描述一天的生活(8句)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Zhao Guan</dc:creator>
  <cp:lastModifiedBy>王雅芳</cp:lastModifiedBy>
  <cp:revision>31</cp:revision>
  <dcterms:created xsi:type="dcterms:W3CDTF">2015-01-29T08:42:43Z</dcterms:created>
  <dcterms:modified xsi:type="dcterms:W3CDTF">2015-03-13T12:17:32Z</dcterms:modified>
</cp:coreProperties>
</file>