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.jpg" ContentType="image/png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9" r:id="rId3"/>
    <p:sldId id="260" r:id="rId4"/>
    <p:sldId id="265" r:id="rId5"/>
    <p:sldId id="267" r:id="rId6"/>
    <p:sldId id="268" r:id="rId7"/>
    <p:sldId id="269" r:id="rId8"/>
    <p:sldId id="270" r:id="rId9"/>
    <p:sldId id="262" r:id="rId10"/>
    <p:sldId id="263" r:id="rId11"/>
    <p:sldId id="264" r:id="rId12"/>
    <p:sldId id="271" r:id="rId13"/>
    <p:sldId id="273" r:id="rId14"/>
    <p:sldId id="274" r:id="rId15"/>
    <p:sldId id="275" r:id="rId16"/>
    <p:sldId id="277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89"/>
    <a:srgbClr val="FFFFBD"/>
    <a:srgbClr val="FFFF69"/>
    <a:srgbClr val="F6EC6A"/>
    <a:srgbClr val="EE820C"/>
    <a:srgbClr val="F2DA48"/>
    <a:srgbClr val="D15929"/>
    <a:srgbClr val="FF0066"/>
    <a:srgbClr val="993366"/>
    <a:srgbClr val="DAF6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24" autoAdjust="0"/>
  </p:normalViewPr>
  <p:slideViewPr>
    <p:cSldViewPr snapToGrid="0">
      <p:cViewPr varScale="1">
        <p:scale>
          <a:sx n="69" d="100"/>
          <a:sy n="69" d="100"/>
        </p:scale>
        <p:origin x="11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85A24-B2E1-4DAF-AAE2-E313E92786B5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193BD-B65A-49E0-8204-B8A28FD73B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4410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http://blog.xuite.net/zlee814/eng/64660251-%E7%8F%BE%E5%9C%A8%E5%BC%8F+(Present+Tense)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CC49A-FB72-4079-9E67-A5393D91A65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2978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https://www.youtube.com/watch?v=MagsCvE99zY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EF13-7849-4E56-9B22-124005F169E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0818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http://pic31.nipic.com/20130730/8589795_181404505177_2.png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3BD-B65A-49E0-8204-B8A28FD73B6F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8478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104E-D8F6-4E93-969C-234817788612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D7D8-F7EA-4BBB-83CF-02362410DD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8602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104E-D8F6-4E93-969C-234817788612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D7D8-F7EA-4BBB-83CF-02362410DD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444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104E-D8F6-4E93-969C-234817788612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D7D8-F7EA-4BBB-83CF-02362410DD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3322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104E-D8F6-4E93-969C-234817788612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D7D8-F7EA-4BBB-83CF-02362410DD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281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104E-D8F6-4E93-969C-234817788612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D7D8-F7EA-4BBB-83CF-02362410DD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464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104E-D8F6-4E93-969C-234817788612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D7D8-F7EA-4BBB-83CF-02362410DD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4665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104E-D8F6-4E93-969C-234817788612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D7D8-F7EA-4BBB-83CF-02362410DD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055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104E-D8F6-4E93-969C-234817788612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D7D8-F7EA-4BBB-83CF-02362410DD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0724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104E-D8F6-4E93-969C-234817788612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D7D8-F7EA-4BBB-83CF-02362410DD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7385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104E-D8F6-4E93-969C-234817788612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D7D8-F7EA-4BBB-83CF-02362410DD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90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104E-D8F6-4E93-969C-234817788612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D7D8-F7EA-4BBB-83CF-02362410DD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080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6104E-D8F6-4E93-969C-234817788612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1D7D8-F7EA-4BBB-83CF-02362410DD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413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575732"/>
            <a:ext cx="7772400" cy="5718387"/>
          </a:xfrm>
          <a:solidFill>
            <a:srgbClr val="F3D9E6"/>
          </a:solidFill>
          <a:effectLst>
            <a:softEdge rad="12700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5300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  <a:cs typeface="+mn-cs"/>
              </a:rPr>
              <a:t>教育部</a:t>
            </a:r>
            <a:br>
              <a:rPr lang="zh-TW" altLang="en-US" sz="5300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  <a:cs typeface="+mn-cs"/>
              </a:rPr>
            </a:br>
            <a:r>
              <a:rPr lang="en-US" altLang="zh-TW" sz="530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  <a:cs typeface="+mn-cs"/>
              </a:rPr>
              <a:t>104</a:t>
            </a:r>
            <a:r>
              <a:rPr lang="zh-TW" altLang="en-US" sz="530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  <a:cs typeface="+mn-cs"/>
              </a:rPr>
              <a:t>年</a:t>
            </a:r>
            <a:r>
              <a:rPr lang="zh-TW" altLang="en-US" sz="5300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  <a:cs typeface="+mn-cs"/>
              </a:rPr>
              <a:t>數位學伴線上課業輔導服務</a:t>
            </a:r>
            <a:r>
              <a:rPr lang="zh-TW" altLang="en-US" sz="5300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  <a:cs typeface="+mn-cs"/>
              </a:rPr>
              <a:t>計畫</a:t>
            </a:r>
            <a:r>
              <a:rPr lang="en-US" altLang="zh-TW" sz="5300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  <a:cs typeface="+mn-cs"/>
              </a:rPr>
              <a:t/>
            </a:r>
            <a:br>
              <a:rPr lang="en-US" altLang="zh-TW" sz="5300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  <a:cs typeface="+mn-cs"/>
              </a:rPr>
            </a:br>
            <a:r>
              <a:rPr lang="en-US" altLang="zh-TW" sz="5300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sz="5300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en-US" altLang="zh-TW" sz="5300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sz="5300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en-US" altLang="zh-TW" sz="5300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sz="5300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endParaRPr lang="zh-TW" altLang="en-US" sz="5300" dirty="0">
              <a:solidFill>
                <a:srgbClr val="993366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  <a:cs typeface="+mn-cs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857250" y="3349619"/>
            <a:ext cx="7886700" cy="2822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教學科目：英文</a:t>
            </a:r>
            <a:r>
              <a:rPr lang="en-US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教學單元：現在進行式</a:t>
            </a:r>
            <a:r>
              <a:rPr lang="en-US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en-US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教學者：</a:t>
            </a:r>
            <a:r>
              <a:rPr lang="en-US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zh-TW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學習者：</a:t>
            </a:r>
            <a:endParaRPr lang="zh-TW" altLang="en-US" sz="3600" dirty="0"/>
          </a:p>
        </p:txBody>
      </p:sp>
      <p:sp>
        <p:nvSpPr>
          <p:cNvPr id="5" name="副標題 2"/>
          <p:cNvSpPr>
            <a:spLocks noGrp="1"/>
          </p:cNvSpPr>
          <p:nvPr>
            <p:ph type="subTitle" idx="1"/>
          </p:nvPr>
        </p:nvSpPr>
        <p:spPr>
          <a:xfrm>
            <a:off x="4133850" y="6294120"/>
            <a:ext cx="4610100" cy="411480"/>
          </a:xfrm>
          <a:solidFill>
            <a:srgbClr val="FEC06E"/>
          </a:solidFill>
          <a:effectLst>
            <a:softEdge rad="3175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zh-TW" altLang="en-US" sz="2000" dirty="0" smtClean="0">
                <a:solidFill>
                  <a:schemeClr val="bg2">
                    <a:lumMod val="10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本教材可配合小學伴課本參考使</a:t>
            </a:r>
            <a:r>
              <a:rPr lang="zh-TW" altLang="en-US" sz="2000" dirty="0">
                <a:solidFill>
                  <a:schemeClr val="bg2">
                    <a:lumMod val="10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用</a:t>
            </a:r>
          </a:p>
        </p:txBody>
      </p:sp>
    </p:spTree>
    <p:extLst>
      <p:ext uri="{BB962C8B-B14F-4D97-AF65-F5344CB8AC3E}">
        <p14:creationId xmlns:p14="http://schemas.microsoft.com/office/powerpoint/2010/main" val="589912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44"/>
          <a:stretch/>
        </p:blipFill>
        <p:spPr>
          <a:xfrm>
            <a:off x="3675332" y="710970"/>
            <a:ext cx="4911456" cy="333804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6" y="4255319"/>
            <a:ext cx="8622647" cy="10858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" y="5547472"/>
            <a:ext cx="8622647" cy="108585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 rot="20893668">
            <a:off x="147600" y="290855"/>
            <a:ext cx="4477537" cy="840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5400">
                <a:solidFill>
                  <a:srgbClr val="993366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  <a:cs typeface="+mj-cs"/>
              </a:defRPr>
            </a:lvl1pPr>
          </a:lstStyle>
          <a:p>
            <a:r>
              <a:rPr lang="zh-TW" altLang="en-US" dirty="0"/>
              <a:t>他們正在做什麼呢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96252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09" y="4212220"/>
            <a:ext cx="8622647" cy="10858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" y="5591014"/>
            <a:ext cx="8622647" cy="1085850"/>
          </a:xfrm>
          <a:prstGeom prst="rect">
            <a:avLst/>
          </a:prstGeom>
        </p:spPr>
      </p:pic>
      <p:pic>
        <p:nvPicPr>
          <p:cNvPr id="7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44"/>
          <a:stretch/>
        </p:blipFill>
        <p:spPr>
          <a:xfrm>
            <a:off x="3675332" y="710970"/>
            <a:ext cx="4911456" cy="3338046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文字方塊 7"/>
          <p:cNvSpPr txBox="1"/>
          <p:nvPr/>
        </p:nvSpPr>
        <p:spPr>
          <a:xfrm rot="20893668">
            <a:off x="147600" y="290855"/>
            <a:ext cx="4477537" cy="840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5400">
                <a:solidFill>
                  <a:srgbClr val="993366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  <a:cs typeface="+mj-cs"/>
              </a:defRPr>
            </a:lvl1pPr>
          </a:lstStyle>
          <a:p>
            <a:r>
              <a:rPr lang="zh-TW" altLang="en-US" dirty="0"/>
              <a:t>他們正在做什麼呢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591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947049"/>
              </p:ext>
            </p:extLst>
          </p:nvPr>
        </p:nvGraphicFramePr>
        <p:xfrm>
          <a:off x="708479" y="996498"/>
          <a:ext cx="7753352" cy="56462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8338"/>
                <a:gridCol w="1938338"/>
                <a:gridCol w="1938338"/>
                <a:gridCol w="1938338"/>
              </a:tblGrid>
              <a:tr h="63221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人稱</a:t>
                      </a:r>
                      <a:endParaRPr lang="zh-TW" altLang="en-US" sz="32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8B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Be</a:t>
                      </a:r>
                      <a:r>
                        <a:rPr lang="zh-TW" altLang="en-US" sz="32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動詞</a:t>
                      </a:r>
                      <a:endParaRPr lang="zh-TW" altLang="en-US" sz="32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8B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8B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動詞</a:t>
                      </a:r>
                      <a:r>
                        <a:rPr lang="en-US" altLang="zh-TW" sz="32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+</a:t>
                      </a:r>
                      <a:r>
                        <a:rPr lang="en-US" altLang="zh-TW" sz="3200" b="0" dirty="0" err="1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ing</a:t>
                      </a:r>
                      <a:endParaRPr lang="zh-TW" altLang="en-US" sz="32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8B81"/>
                    </a:solidFill>
                  </a:tcPr>
                </a:tc>
              </a:tr>
              <a:tr h="7877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I </a:t>
                      </a:r>
                      <a:endParaRPr lang="zh-TW" altLang="en-US" sz="3200" dirty="0"/>
                    </a:p>
                  </a:txBody>
                  <a:tcPr>
                    <a:lnL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DE7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am</a:t>
                      </a:r>
                      <a:endParaRPr lang="zh-TW" altLang="en-US" sz="3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DE7D4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en-US" altLang="zh-TW" sz="32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altLang="zh-TW" sz="32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altLang="zh-TW" sz="32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altLang="zh-TW" sz="32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altLang="zh-TW" sz="3200" dirty="0" smtClean="0">
                          <a:solidFill>
                            <a:srgbClr val="FF0000"/>
                          </a:solidFill>
                        </a:rPr>
                        <a:t>not</a:t>
                      </a:r>
                      <a:endParaRPr lang="zh-TW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E7D4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en-US" altLang="zh-TW" sz="1800" dirty="0" smtClean="0"/>
                    </a:p>
                    <a:p>
                      <a:pPr algn="ctr"/>
                      <a:endParaRPr lang="en-US" altLang="zh-TW" sz="3200" dirty="0" smtClean="0"/>
                    </a:p>
                    <a:p>
                      <a:pPr algn="ctr"/>
                      <a:r>
                        <a:rPr lang="en-US" altLang="zh-TW" sz="3200" dirty="0" smtClean="0"/>
                        <a:t>eat</a:t>
                      </a:r>
                      <a:r>
                        <a:rPr lang="en-US" altLang="zh-TW" sz="3200" dirty="0" smtClean="0">
                          <a:solidFill>
                            <a:srgbClr val="FF0000"/>
                          </a:solidFill>
                        </a:rPr>
                        <a:t>ing</a:t>
                      </a:r>
                    </a:p>
                    <a:p>
                      <a:pPr algn="ctr"/>
                      <a:endParaRPr lang="en-US" altLang="zh-TW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altLang="zh-TW" sz="3200" dirty="0" smtClean="0"/>
                        <a:t>drink</a:t>
                      </a:r>
                      <a:r>
                        <a:rPr lang="en-US" altLang="zh-TW" sz="3200" dirty="0" smtClean="0">
                          <a:solidFill>
                            <a:srgbClr val="FF0000"/>
                          </a:solidFill>
                        </a:rPr>
                        <a:t>ing</a:t>
                      </a:r>
                    </a:p>
                    <a:p>
                      <a:pPr algn="ctr"/>
                      <a:endParaRPr lang="en-US" altLang="zh-TW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altLang="zh-TW" sz="3200" dirty="0" smtClean="0"/>
                        <a:t>play</a:t>
                      </a:r>
                      <a:r>
                        <a:rPr lang="en-US" altLang="zh-TW" sz="3200" dirty="0" smtClean="0">
                          <a:solidFill>
                            <a:srgbClr val="FF0000"/>
                          </a:solidFill>
                        </a:rPr>
                        <a:t>ing</a:t>
                      </a:r>
                    </a:p>
                    <a:p>
                      <a:pPr algn="ctr"/>
                      <a:endParaRPr lang="en-US" altLang="zh-TW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altLang="zh-TW" sz="3200" dirty="0" smtClean="0"/>
                        <a:t>jump</a:t>
                      </a:r>
                      <a:r>
                        <a:rPr lang="en-US" altLang="zh-TW" sz="3200" dirty="0" smtClean="0">
                          <a:solidFill>
                            <a:srgbClr val="FF0000"/>
                          </a:solidFill>
                        </a:rPr>
                        <a:t>ing</a:t>
                      </a:r>
                    </a:p>
                    <a:p>
                      <a:pPr algn="ctr"/>
                      <a:endParaRPr lang="en-US" altLang="zh-TW" sz="14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altLang="zh-TW" sz="3200" dirty="0" smtClean="0"/>
                        <a:t>cook</a:t>
                      </a:r>
                      <a:r>
                        <a:rPr lang="en-US" altLang="zh-TW" sz="3200" dirty="0" smtClean="0">
                          <a:solidFill>
                            <a:srgbClr val="FF0000"/>
                          </a:solidFill>
                        </a:rPr>
                        <a:t>ing</a:t>
                      </a:r>
                    </a:p>
                  </a:txBody>
                  <a:tcPr>
                    <a:lnL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6EF"/>
                    </a:solidFill>
                  </a:tcPr>
                </a:tc>
              </a:tr>
              <a:tr h="7877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You</a:t>
                      </a:r>
                      <a:endParaRPr lang="zh-TW" altLang="en-US" sz="3200" dirty="0"/>
                    </a:p>
                  </a:txBody>
                  <a:tcPr>
                    <a:lnL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6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are</a:t>
                      </a:r>
                      <a:endParaRPr lang="zh-TW" altLang="en-US" sz="3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6E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3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1075173">
                <a:tc>
                  <a:txBody>
                    <a:bodyPr/>
                    <a:lstStyle/>
                    <a:p>
                      <a:pPr algn="ctr"/>
                      <a:endParaRPr lang="en-US" altLang="zh-TW" sz="1600" dirty="0" smtClean="0"/>
                    </a:p>
                    <a:p>
                      <a:pPr algn="ctr"/>
                      <a:r>
                        <a:rPr lang="en-US" altLang="zh-TW" sz="3200" dirty="0" smtClean="0"/>
                        <a:t>he/she/it</a:t>
                      </a:r>
                      <a:endParaRPr lang="zh-TW" altLang="en-US" sz="3200" dirty="0"/>
                    </a:p>
                  </a:txBody>
                  <a:tcPr>
                    <a:lnL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E7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altLang="zh-TW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is</a:t>
                      </a:r>
                      <a:endParaRPr lang="zh-TW" altLang="en-US" sz="3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E7D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3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BEC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altLang="zh-TW" sz="32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97"/>
                    </a:solidFill>
                  </a:tcPr>
                </a:tc>
              </a:tr>
              <a:tr h="7877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We</a:t>
                      </a:r>
                      <a:endParaRPr lang="zh-TW" altLang="en-US" sz="3200" dirty="0"/>
                    </a:p>
                  </a:txBody>
                  <a:tcPr>
                    <a:lnL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AF6E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altLang="zh-TW" sz="32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altLang="zh-TW" sz="20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altLang="zh-TW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are</a:t>
                      </a:r>
                      <a:endParaRPr lang="zh-TW" altLang="en-US" sz="3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6E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3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altLang="zh-TW" sz="3200" dirty="0" smtClean="0"/>
                    </a:p>
                  </a:txBody>
                  <a:tcPr>
                    <a:lnL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9"/>
                    </a:solidFill>
                  </a:tcPr>
                </a:tc>
              </a:tr>
              <a:tr h="7877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You</a:t>
                      </a:r>
                      <a:endParaRPr lang="zh-TW" altLang="en-US" sz="3200" dirty="0"/>
                    </a:p>
                  </a:txBody>
                  <a:tcPr>
                    <a:lnL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DE7D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3200" dirty="0"/>
                    </a:p>
                  </a:txBody>
                  <a:tcPr>
                    <a:lnL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DC9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877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they</a:t>
                      </a:r>
                      <a:endParaRPr lang="zh-TW" altLang="en-US" sz="3200" dirty="0"/>
                    </a:p>
                  </a:txBody>
                  <a:tcPr>
                    <a:lnL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176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6E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3200" dirty="0"/>
                    </a:p>
                  </a:txBody>
                  <a:tcPr>
                    <a:lnL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595085" y="159658"/>
            <a:ext cx="3603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現在進行式</a:t>
            </a:r>
            <a:r>
              <a:rPr lang="en-US" altLang="zh-TW" sz="3200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-</a:t>
            </a:r>
            <a:r>
              <a:rPr lang="zh-TW" altLang="en-US" sz="3200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否定</a:t>
            </a:r>
            <a:r>
              <a:rPr lang="zh-TW" altLang="en-US" sz="3200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句</a:t>
            </a:r>
          </a:p>
        </p:txBody>
      </p:sp>
    </p:spTree>
    <p:extLst>
      <p:ext uri="{BB962C8B-B14F-4D97-AF65-F5344CB8AC3E}">
        <p14:creationId xmlns:p14="http://schemas.microsoft.com/office/powerpoint/2010/main" val="2009134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34" r="52302" b="4105"/>
          <a:stretch/>
        </p:blipFill>
        <p:spPr>
          <a:xfrm>
            <a:off x="520662" y="145143"/>
            <a:ext cx="1641791" cy="187234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8" y="2375675"/>
            <a:ext cx="2233804" cy="17668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15" y="4500714"/>
            <a:ext cx="1665509" cy="198195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54073"/>
            <a:ext cx="7184571" cy="10858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9" y="2878816"/>
            <a:ext cx="7184571" cy="108585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9" y="5070761"/>
            <a:ext cx="7184571" cy="108585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935010" y="156711"/>
            <a:ext cx="4078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solidFill>
                  <a:srgbClr val="FF00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用否定句來練習一下吧</a:t>
            </a:r>
            <a:r>
              <a:rPr lang="en-US" altLang="zh-TW" sz="2800" dirty="0" smtClean="0">
                <a:solidFill>
                  <a:srgbClr val="FF00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  <a:sym typeface="Wingdings" panose="05000000000000000000" pitchFamily="2" charset="2"/>
              </a:rPr>
              <a:t></a:t>
            </a:r>
            <a:endParaRPr lang="zh-TW" altLang="en-US" sz="1600" dirty="0">
              <a:solidFill>
                <a:srgbClr val="FF0066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9636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033552"/>
              </p:ext>
            </p:extLst>
          </p:nvPr>
        </p:nvGraphicFramePr>
        <p:xfrm>
          <a:off x="624113" y="892997"/>
          <a:ext cx="7971064" cy="54673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01372"/>
                <a:gridCol w="2084160"/>
                <a:gridCol w="2836183"/>
                <a:gridCol w="1149349"/>
              </a:tblGrid>
              <a:tr h="76163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Be</a:t>
                      </a:r>
                      <a:r>
                        <a:rPr lang="zh-TW" altLang="en-US" sz="32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動詞</a:t>
                      </a:r>
                      <a:endParaRPr lang="zh-TW" altLang="en-US" sz="32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人稱</a:t>
                      </a:r>
                      <a:endParaRPr lang="zh-TW" altLang="en-US" sz="32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動詞</a:t>
                      </a:r>
                      <a:r>
                        <a:rPr lang="en-US" altLang="zh-TW" sz="32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+</a:t>
                      </a:r>
                      <a:r>
                        <a:rPr lang="en-US" altLang="zh-TW" sz="3200" b="0" dirty="0" err="1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ing</a:t>
                      </a:r>
                      <a:endParaRPr lang="zh-TW" altLang="en-US" sz="32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20C"/>
                    </a:solidFill>
                  </a:tcPr>
                </a:tc>
              </a:tr>
              <a:tr h="79329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solidFill>
                            <a:srgbClr val="FF0000"/>
                          </a:solidFill>
                        </a:rPr>
                        <a:t>Am</a:t>
                      </a:r>
                      <a:endParaRPr lang="zh-TW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8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I </a:t>
                      </a:r>
                      <a:endParaRPr lang="zh-TW" altLang="en-US" sz="3200" dirty="0"/>
                    </a:p>
                  </a:txBody>
                  <a:tcPr>
                    <a:lnL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88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en-US" altLang="zh-TW" sz="1800" dirty="0" smtClean="0"/>
                    </a:p>
                    <a:p>
                      <a:pPr algn="ctr"/>
                      <a:endParaRPr lang="en-US" altLang="zh-TW" sz="3200" dirty="0" smtClean="0"/>
                    </a:p>
                    <a:p>
                      <a:pPr algn="ctr"/>
                      <a:r>
                        <a:rPr lang="en-US" altLang="zh-TW" sz="3200" dirty="0" smtClean="0"/>
                        <a:t>eat</a:t>
                      </a:r>
                      <a:r>
                        <a:rPr lang="en-US" altLang="zh-TW" sz="3200" dirty="0" smtClean="0">
                          <a:solidFill>
                            <a:srgbClr val="FF0000"/>
                          </a:solidFill>
                        </a:rPr>
                        <a:t>ing</a:t>
                      </a:r>
                    </a:p>
                    <a:p>
                      <a:pPr algn="ctr"/>
                      <a:endParaRPr lang="en-US" altLang="zh-TW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altLang="zh-TW" sz="3200" dirty="0" smtClean="0"/>
                        <a:t>drink</a:t>
                      </a:r>
                      <a:r>
                        <a:rPr lang="en-US" altLang="zh-TW" sz="3200" dirty="0" smtClean="0">
                          <a:solidFill>
                            <a:srgbClr val="FF0000"/>
                          </a:solidFill>
                        </a:rPr>
                        <a:t>ing</a:t>
                      </a:r>
                    </a:p>
                    <a:p>
                      <a:pPr algn="ctr"/>
                      <a:endParaRPr lang="en-US" altLang="zh-TW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altLang="zh-TW" sz="3200" dirty="0" smtClean="0"/>
                        <a:t>play</a:t>
                      </a:r>
                      <a:r>
                        <a:rPr lang="en-US" altLang="zh-TW" sz="3200" dirty="0" smtClean="0">
                          <a:solidFill>
                            <a:srgbClr val="FF0000"/>
                          </a:solidFill>
                        </a:rPr>
                        <a:t>ing</a:t>
                      </a:r>
                    </a:p>
                    <a:p>
                      <a:pPr algn="ctr"/>
                      <a:endParaRPr lang="en-US" altLang="zh-TW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altLang="zh-TW" sz="3200" dirty="0" smtClean="0"/>
                        <a:t>jump</a:t>
                      </a:r>
                      <a:r>
                        <a:rPr lang="en-US" altLang="zh-TW" sz="3200" dirty="0" smtClean="0">
                          <a:solidFill>
                            <a:srgbClr val="FF0000"/>
                          </a:solidFill>
                        </a:rPr>
                        <a:t>ing</a:t>
                      </a:r>
                    </a:p>
                    <a:p>
                      <a:pPr algn="ctr"/>
                      <a:endParaRPr lang="en-US" altLang="zh-TW" sz="14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altLang="zh-TW" sz="3200" dirty="0" smtClean="0"/>
                        <a:t>cook</a:t>
                      </a:r>
                      <a:r>
                        <a:rPr lang="en-US" altLang="zh-TW" sz="3200" dirty="0" smtClean="0">
                          <a:solidFill>
                            <a:srgbClr val="FF0000"/>
                          </a:solidFill>
                        </a:rPr>
                        <a:t>ing</a:t>
                      </a:r>
                    </a:p>
                  </a:txBody>
                  <a:tcPr>
                    <a:lnL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en-US" altLang="zh-TW" sz="3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altLang="zh-TW" sz="3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altLang="zh-TW" sz="3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altLang="zh-TW" sz="3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altLang="zh-TW" sz="3200" dirty="0" smtClean="0">
                          <a:solidFill>
                            <a:srgbClr val="0070C0"/>
                          </a:solidFill>
                        </a:rPr>
                        <a:t>?</a:t>
                      </a:r>
                    </a:p>
                  </a:txBody>
                  <a:tcPr>
                    <a:lnL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79329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solidFill>
                            <a:srgbClr val="FF0000"/>
                          </a:solidFill>
                        </a:rPr>
                        <a:t>Are</a:t>
                      </a:r>
                      <a:endParaRPr lang="zh-TW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You</a:t>
                      </a:r>
                      <a:endParaRPr lang="zh-TW" altLang="en-US" sz="3200" dirty="0"/>
                    </a:p>
                  </a:txBody>
                  <a:tcPr>
                    <a:lnL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53411">
                <a:tc>
                  <a:txBody>
                    <a:bodyPr/>
                    <a:lstStyle/>
                    <a:p>
                      <a:pPr algn="ctr"/>
                      <a:endParaRPr lang="en-US" altLang="zh-TW" sz="14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altLang="zh-TW" sz="3200" dirty="0" smtClean="0">
                          <a:solidFill>
                            <a:srgbClr val="FF0000"/>
                          </a:solidFill>
                        </a:rPr>
                        <a:t>Is</a:t>
                      </a:r>
                      <a:endParaRPr lang="zh-TW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1600" dirty="0" smtClean="0"/>
                    </a:p>
                    <a:p>
                      <a:pPr algn="ctr"/>
                      <a:r>
                        <a:rPr lang="en-US" altLang="zh-TW" sz="3200" dirty="0" smtClean="0"/>
                        <a:t>he/she/it</a:t>
                      </a:r>
                      <a:endParaRPr lang="zh-TW" altLang="en-US" sz="3200" dirty="0"/>
                    </a:p>
                  </a:txBody>
                  <a:tcPr>
                    <a:lnL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8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altLang="zh-TW" sz="32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9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93295">
                <a:tc rowSpan="3">
                  <a:txBody>
                    <a:bodyPr/>
                    <a:lstStyle/>
                    <a:p>
                      <a:pPr algn="ctr"/>
                      <a:endParaRPr lang="en-US" altLang="zh-TW" sz="3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altLang="zh-TW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altLang="zh-TW" sz="3200" dirty="0" smtClean="0">
                          <a:solidFill>
                            <a:srgbClr val="FF0000"/>
                          </a:solidFill>
                        </a:rPr>
                        <a:t>Are</a:t>
                      </a:r>
                      <a:endParaRPr lang="zh-TW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we</a:t>
                      </a:r>
                      <a:endParaRPr lang="zh-TW" altLang="en-US" sz="3200" dirty="0"/>
                    </a:p>
                  </a:txBody>
                  <a:tcPr>
                    <a:lnL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altLang="zh-TW" sz="3200" dirty="0" smtClean="0"/>
                    </a:p>
                  </a:txBody>
                  <a:tcPr>
                    <a:lnL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93295">
                <a:tc vMerge="1">
                  <a:txBody>
                    <a:bodyPr/>
                    <a:lstStyle/>
                    <a:p>
                      <a:pPr algn="ctr"/>
                      <a:endParaRPr lang="zh-TW" altLang="en-US" sz="3200" dirty="0"/>
                    </a:p>
                  </a:txBody>
                  <a:tcPr>
                    <a:lnL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D8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you</a:t>
                      </a:r>
                      <a:endParaRPr lang="zh-TW" altLang="en-US" sz="3200" dirty="0"/>
                    </a:p>
                  </a:txBody>
                  <a:tcPr>
                    <a:lnL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D88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43205">
                <a:tc vMerge="1">
                  <a:txBody>
                    <a:bodyPr/>
                    <a:lstStyle/>
                    <a:p>
                      <a:pPr algn="ctr"/>
                      <a:endParaRPr lang="zh-TW" altLang="en-US" sz="3200" dirty="0"/>
                    </a:p>
                  </a:txBody>
                  <a:tcPr>
                    <a:lnL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they</a:t>
                      </a:r>
                      <a:endParaRPr lang="zh-TW" altLang="en-US" sz="3200" dirty="0"/>
                    </a:p>
                  </a:txBody>
                  <a:tcPr>
                    <a:lnL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D159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595085" y="159658"/>
            <a:ext cx="403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現在進行式</a:t>
            </a:r>
            <a:r>
              <a:rPr lang="en-US" altLang="zh-TW" sz="3600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-</a:t>
            </a:r>
            <a:r>
              <a:rPr lang="zh-TW" altLang="en-US" sz="3600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疑問</a:t>
            </a:r>
            <a:r>
              <a:rPr lang="zh-TW" altLang="en-US" sz="3600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句</a:t>
            </a:r>
            <a:endParaRPr lang="zh-TW" altLang="en-US" sz="3600" dirty="0">
              <a:solidFill>
                <a:srgbClr val="993366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2571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74" y="394154"/>
            <a:ext cx="2303236" cy="161962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2236198"/>
            <a:ext cx="1624285" cy="2286739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74" y="4522937"/>
            <a:ext cx="2154853" cy="2154853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410" y="854073"/>
            <a:ext cx="6420961" cy="10858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409" y="3096530"/>
            <a:ext cx="6420961" cy="108585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408" y="5338987"/>
            <a:ext cx="6420961" cy="10858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935010" y="156711"/>
            <a:ext cx="4078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solidFill>
                  <a:srgbClr val="FF00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用</a:t>
            </a:r>
            <a:r>
              <a:rPr lang="zh-TW" altLang="en-US" sz="2800" dirty="0">
                <a:solidFill>
                  <a:srgbClr val="FF00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疑問</a:t>
            </a:r>
            <a:r>
              <a:rPr lang="zh-TW" altLang="en-US" sz="2800" dirty="0" smtClean="0">
                <a:solidFill>
                  <a:srgbClr val="FF00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句來練習一下吧</a:t>
            </a:r>
            <a:r>
              <a:rPr lang="en-US" altLang="zh-TW" sz="2800" dirty="0" smtClean="0">
                <a:solidFill>
                  <a:srgbClr val="FF00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  <a:sym typeface="Wingdings" panose="05000000000000000000" pitchFamily="2" charset="2"/>
              </a:rPr>
              <a:t></a:t>
            </a:r>
            <a:endParaRPr lang="zh-TW" altLang="en-US" sz="1600" dirty="0">
              <a:solidFill>
                <a:srgbClr val="FF0066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5828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4901937"/>
            <a:ext cx="9144000" cy="148434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教材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設計：台灣偏鄉教育關懷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中心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教材參考：博幼社會福利基金會免費教學資源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 教材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僅供公益線上學習陪伴上課使用，不做商業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用途 ★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2626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68460" y="1575972"/>
            <a:ext cx="565015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400" dirty="0" smtClean="0">
                <a:solidFill>
                  <a:srgbClr val="993366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什麼是現在進行式</a:t>
            </a:r>
            <a:r>
              <a:rPr lang="en-US" altLang="zh-TW" sz="5400" dirty="0" smtClean="0">
                <a:solidFill>
                  <a:srgbClr val="993366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?</a:t>
            </a:r>
            <a:endParaRPr lang="zh-TW" altLang="en-US" sz="5400" dirty="0">
              <a:solidFill>
                <a:srgbClr val="993366"/>
              </a:solidFill>
              <a:effectLst>
                <a:glow rad="101600">
                  <a:schemeClr val="accent2">
                    <a:lumMod val="60000"/>
                    <a:lumOff val="40000"/>
                    <a:alpha val="60000"/>
                  </a:schemeClr>
                </a:glow>
              </a:effectLst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350" y="3995199"/>
            <a:ext cx="2219325" cy="20574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86" y="3693566"/>
            <a:ext cx="1597014" cy="213054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11" y="3152543"/>
            <a:ext cx="1362456" cy="160629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0" y="2371072"/>
            <a:ext cx="2182977" cy="21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12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514398"/>
              </p:ext>
            </p:extLst>
          </p:nvPr>
        </p:nvGraphicFramePr>
        <p:xfrm>
          <a:off x="679450" y="619126"/>
          <a:ext cx="7753350" cy="56462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84450"/>
                <a:gridCol w="2584450"/>
                <a:gridCol w="2584450"/>
              </a:tblGrid>
              <a:tr h="63221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人稱</a:t>
                      </a:r>
                      <a:endParaRPr lang="zh-TW" altLang="en-US" sz="32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1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2B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Be</a:t>
                      </a:r>
                      <a:r>
                        <a:rPr lang="zh-TW" altLang="en-US" sz="32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動詞</a:t>
                      </a:r>
                      <a:endParaRPr lang="zh-TW" altLang="en-US" sz="32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1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2B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動詞</a:t>
                      </a:r>
                      <a:r>
                        <a:rPr lang="en-US" altLang="zh-TW" sz="32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+</a:t>
                      </a:r>
                      <a:r>
                        <a:rPr lang="en-US" altLang="zh-TW" sz="3200" b="0" dirty="0" err="1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ing</a:t>
                      </a:r>
                      <a:endParaRPr lang="zh-TW" altLang="en-US" sz="32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1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2B56"/>
                    </a:solidFill>
                  </a:tcPr>
                </a:tc>
              </a:tr>
              <a:tr h="7877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I </a:t>
                      </a:r>
                      <a:endParaRPr lang="zh-TW" altLang="en-US" sz="3200" dirty="0"/>
                    </a:p>
                  </a:txBody>
                  <a:tcPr>
                    <a:lnL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1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0BE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am</a:t>
                      </a:r>
                      <a:endParaRPr lang="zh-TW" altLang="en-US" sz="3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1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0BEC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en-US" altLang="zh-TW" sz="1800" dirty="0" smtClean="0"/>
                    </a:p>
                    <a:p>
                      <a:pPr algn="ctr"/>
                      <a:endParaRPr lang="en-US" altLang="zh-TW" sz="3200" dirty="0" smtClean="0"/>
                    </a:p>
                    <a:p>
                      <a:pPr algn="ctr"/>
                      <a:r>
                        <a:rPr lang="en-US" altLang="zh-TW" sz="3200" dirty="0" smtClean="0"/>
                        <a:t>eat</a:t>
                      </a:r>
                      <a:r>
                        <a:rPr lang="en-US" altLang="zh-TW" sz="3200" dirty="0" smtClean="0">
                          <a:solidFill>
                            <a:srgbClr val="FF0000"/>
                          </a:solidFill>
                        </a:rPr>
                        <a:t>ing</a:t>
                      </a:r>
                    </a:p>
                    <a:p>
                      <a:pPr algn="ctr"/>
                      <a:endParaRPr lang="en-US" altLang="zh-TW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altLang="zh-TW" sz="3200" dirty="0" smtClean="0"/>
                        <a:t>drink</a:t>
                      </a:r>
                      <a:r>
                        <a:rPr lang="en-US" altLang="zh-TW" sz="3200" dirty="0" smtClean="0">
                          <a:solidFill>
                            <a:srgbClr val="FF0000"/>
                          </a:solidFill>
                        </a:rPr>
                        <a:t>ing</a:t>
                      </a:r>
                    </a:p>
                    <a:p>
                      <a:pPr algn="ctr"/>
                      <a:endParaRPr lang="en-US" altLang="zh-TW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altLang="zh-TW" sz="3200" dirty="0" smtClean="0"/>
                        <a:t>play</a:t>
                      </a:r>
                      <a:r>
                        <a:rPr lang="en-US" altLang="zh-TW" sz="3200" dirty="0" smtClean="0">
                          <a:solidFill>
                            <a:srgbClr val="FF0000"/>
                          </a:solidFill>
                        </a:rPr>
                        <a:t>ing</a:t>
                      </a:r>
                    </a:p>
                    <a:p>
                      <a:pPr algn="ctr"/>
                      <a:endParaRPr lang="en-US" altLang="zh-TW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altLang="zh-TW" sz="3200" dirty="0" smtClean="0"/>
                        <a:t>jump</a:t>
                      </a:r>
                      <a:r>
                        <a:rPr lang="en-US" altLang="zh-TW" sz="3200" dirty="0" smtClean="0">
                          <a:solidFill>
                            <a:srgbClr val="FF0000"/>
                          </a:solidFill>
                        </a:rPr>
                        <a:t>ing</a:t>
                      </a:r>
                    </a:p>
                    <a:p>
                      <a:pPr algn="ctr"/>
                      <a:endParaRPr lang="en-US" altLang="zh-TW" sz="14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altLang="zh-TW" sz="3200" dirty="0" smtClean="0"/>
                        <a:t>cook</a:t>
                      </a:r>
                      <a:r>
                        <a:rPr lang="en-US" altLang="zh-TW" sz="3200" dirty="0" smtClean="0">
                          <a:solidFill>
                            <a:srgbClr val="FF0000"/>
                          </a:solidFill>
                        </a:rPr>
                        <a:t>ing</a:t>
                      </a:r>
                    </a:p>
                  </a:txBody>
                  <a:tcPr>
                    <a:lnL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1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9"/>
                    </a:solidFill>
                  </a:tcPr>
                </a:tc>
              </a:tr>
              <a:tr h="7877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You</a:t>
                      </a:r>
                      <a:endParaRPr lang="zh-TW" altLang="en-US" sz="3200" dirty="0"/>
                    </a:p>
                  </a:txBody>
                  <a:tcPr>
                    <a:lnL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are</a:t>
                      </a:r>
                      <a:endParaRPr lang="zh-TW" altLang="en-US" sz="3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1075173">
                <a:tc>
                  <a:txBody>
                    <a:bodyPr/>
                    <a:lstStyle/>
                    <a:p>
                      <a:pPr algn="ctr"/>
                      <a:endParaRPr lang="en-US" altLang="zh-TW" sz="1600" dirty="0" smtClean="0"/>
                    </a:p>
                    <a:p>
                      <a:pPr algn="ctr"/>
                      <a:r>
                        <a:rPr lang="en-US" altLang="zh-TW" sz="3200" dirty="0" smtClean="0"/>
                        <a:t>he/she/it</a:t>
                      </a:r>
                      <a:endParaRPr lang="zh-TW" altLang="en-US" sz="3200" dirty="0"/>
                    </a:p>
                  </a:txBody>
                  <a:tcPr>
                    <a:lnL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BE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altLang="zh-TW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is</a:t>
                      </a:r>
                      <a:endParaRPr lang="zh-TW" altLang="en-US" sz="3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BEC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altLang="zh-TW" sz="32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97"/>
                    </a:solidFill>
                  </a:tcPr>
                </a:tc>
              </a:tr>
              <a:tr h="7877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We</a:t>
                      </a:r>
                      <a:endParaRPr lang="zh-TW" altLang="en-US" sz="3200" dirty="0"/>
                    </a:p>
                  </a:txBody>
                  <a:tcPr>
                    <a:lnL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2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altLang="zh-TW" sz="32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altLang="zh-TW" sz="20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altLang="zh-TW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are</a:t>
                      </a:r>
                      <a:endParaRPr lang="zh-TW" altLang="en-US" sz="3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altLang="zh-TW" sz="3200" dirty="0" smtClean="0"/>
                    </a:p>
                  </a:txBody>
                  <a:tcPr>
                    <a:lnL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9"/>
                    </a:solidFill>
                  </a:tcPr>
                </a:tc>
              </a:tr>
              <a:tr h="7877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You</a:t>
                      </a:r>
                      <a:endParaRPr lang="zh-TW" altLang="en-US" sz="3200" dirty="0"/>
                    </a:p>
                  </a:txBody>
                  <a:tcPr>
                    <a:lnL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0BEC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3200" dirty="0"/>
                    </a:p>
                  </a:txBody>
                  <a:tcPr>
                    <a:lnL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DC9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877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they</a:t>
                      </a:r>
                      <a:endParaRPr lang="zh-TW" altLang="en-US" sz="3200" dirty="0"/>
                    </a:p>
                  </a:txBody>
                  <a:tcPr>
                    <a:lnL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25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6C2A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3200" dirty="0"/>
                    </a:p>
                  </a:txBody>
                  <a:tcPr>
                    <a:lnL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C333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450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34" r="52302" b="4105"/>
          <a:stretch/>
        </p:blipFill>
        <p:spPr>
          <a:xfrm>
            <a:off x="746276" y="822649"/>
            <a:ext cx="2918298" cy="332810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87" y="4640150"/>
            <a:ext cx="2745589" cy="193068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914" y="2626625"/>
            <a:ext cx="3250589" cy="257108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342" y="4008431"/>
            <a:ext cx="2003973" cy="282128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254" y="1403071"/>
            <a:ext cx="2056394" cy="2447108"/>
          </a:xfrm>
          <a:prstGeom prst="rect">
            <a:avLst/>
          </a:prstGeom>
        </p:spPr>
      </p:pic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1715282" y="232261"/>
            <a:ext cx="5682169" cy="89913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solidFill>
                  <a:srgbClr val="993366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他們正在做什麼呢</a:t>
            </a:r>
            <a:r>
              <a:rPr lang="en-US" altLang="zh-TW" sz="5400" dirty="0" smtClean="0">
                <a:solidFill>
                  <a:srgbClr val="993366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?</a:t>
            </a:r>
            <a:endParaRPr lang="zh-TW" altLang="en-US" sz="5400" dirty="0">
              <a:solidFill>
                <a:srgbClr val="993366"/>
              </a:solidFill>
              <a:effectLst>
                <a:glow rad="101600">
                  <a:schemeClr val="accent2">
                    <a:lumMod val="60000"/>
                    <a:lumOff val="40000"/>
                    <a:alpha val="60000"/>
                  </a:schemeClr>
                </a:glow>
              </a:effectLst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9362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7"/>
          <a:stretch/>
        </p:blipFill>
        <p:spPr>
          <a:xfrm>
            <a:off x="648698" y="365126"/>
            <a:ext cx="2833936" cy="289767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2" y="-279793"/>
            <a:ext cx="3992934" cy="405229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634" y="3612799"/>
            <a:ext cx="3064992" cy="3064992"/>
          </a:xfrm>
          <a:prstGeom prst="rect">
            <a:avLst/>
          </a:prstGeom>
        </p:spPr>
      </p:pic>
      <p:pic>
        <p:nvPicPr>
          <p:cNvPr id="7" name="內容版面配置區 3"/>
          <p:cNvPicPr>
            <a:picLocks noGrp="1" noChangeAspect="1"/>
          </p:cNvPicPr>
          <p:nvPr>
            <p:ph idx="1"/>
          </p:nvPr>
        </p:nvPicPr>
        <p:blipFill>
          <a:blip r:embed="rId5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4" y="3772501"/>
            <a:ext cx="2905290" cy="2905290"/>
          </a:xfrm>
        </p:spPr>
      </p:pic>
    </p:spTree>
    <p:extLst>
      <p:ext uri="{BB962C8B-B14F-4D97-AF65-F5344CB8AC3E}">
        <p14:creationId xmlns:p14="http://schemas.microsoft.com/office/powerpoint/2010/main" val="3660698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34" r="52302" b="4105"/>
          <a:stretch/>
        </p:blipFill>
        <p:spPr>
          <a:xfrm>
            <a:off x="520662" y="145143"/>
            <a:ext cx="1641791" cy="187234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8" y="2375675"/>
            <a:ext cx="2233804" cy="17668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15" y="4500714"/>
            <a:ext cx="1665509" cy="198195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54073"/>
            <a:ext cx="7184571" cy="10858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9" y="2878816"/>
            <a:ext cx="7184571" cy="108585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9" y="5070761"/>
            <a:ext cx="7184571" cy="108585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475771" y="-52144"/>
            <a:ext cx="17443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dirty="0" err="1" smtClean="0"/>
              <a:t>V</a:t>
            </a:r>
            <a:r>
              <a:rPr lang="en-US" altLang="zh-TW" sz="2800" dirty="0" err="1" smtClean="0">
                <a:solidFill>
                  <a:srgbClr val="FF0000"/>
                </a:solidFill>
              </a:rPr>
              <a:t>ing</a:t>
            </a:r>
            <a:r>
              <a:rPr lang="zh-TW" altLang="en-US" sz="2800" dirty="0" smtClean="0">
                <a:solidFill>
                  <a:srgbClr val="FF0000"/>
                </a:solidFill>
              </a:rPr>
              <a:t> </a:t>
            </a:r>
            <a:r>
              <a:rPr lang="zh-TW" altLang="en-US" sz="2800" dirty="0" smtClean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練習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52428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74" y="394154"/>
            <a:ext cx="2303236" cy="161962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2236198"/>
            <a:ext cx="1624285" cy="2286739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74" y="4522937"/>
            <a:ext cx="2154853" cy="2154853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410" y="854073"/>
            <a:ext cx="6420961" cy="10858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409" y="3096530"/>
            <a:ext cx="6420961" cy="108585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408" y="5338987"/>
            <a:ext cx="6420961" cy="108585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475771" y="-52144"/>
            <a:ext cx="17443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dirty="0" err="1" smtClean="0"/>
              <a:t>V</a:t>
            </a:r>
            <a:r>
              <a:rPr lang="en-US" altLang="zh-TW" sz="2800" dirty="0" err="1" smtClean="0">
                <a:solidFill>
                  <a:srgbClr val="FF0000"/>
                </a:solidFill>
              </a:rPr>
              <a:t>ing</a:t>
            </a:r>
            <a:r>
              <a:rPr lang="zh-TW" altLang="en-US" sz="2800" dirty="0" smtClean="0">
                <a:solidFill>
                  <a:srgbClr val="FF0000"/>
                </a:solidFill>
              </a:rPr>
              <a:t> </a:t>
            </a:r>
            <a:r>
              <a:rPr lang="zh-TW" altLang="en-US" sz="2800" dirty="0" smtClean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練習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33878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7" y="0"/>
            <a:ext cx="2998747" cy="304332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3" y="3648653"/>
            <a:ext cx="3035169" cy="303516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04" y="771506"/>
            <a:ext cx="5448505" cy="10858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026" y="4309766"/>
            <a:ext cx="5600831" cy="10858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025" y="5659727"/>
            <a:ext cx="5600831" cy="108585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025" y="2050758"/>
            <a:ext cx="5448505" cy="108585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475771" y="-52144"/>
            <a:ext cx="17443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dirty="0" err="1" smtClean="0"/>
              <a:t>V</a:t>
            </a:r>
            <a:r>
              <a:rPr lang="en-US" altLang="zh-TW" sz="2800" dirty="0" err="1" smtClean="0">
                <a:solidFill>
                  <a:srgbClr val="FF0000"/>
                </a:solidFill>
              </a:rPr>
              <a:t>ing</a:t>
            </a:r>
            <a:r>
              <a:rPr lang="zh-TW" altLang="en-US" sz="2800" dirty="0" smtClean="0">
                <a:solidFill>
                  <a:srgbClr val="FF0000"/>
                </a:solidFill>
              </a:rPr>
              <a:t> </a:t>
            </a:r>
            <a:r>
              <a:rPr lang="zh-TW" altLang="en-US" sz="2800" dirty="0" smtClean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練習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53918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DE00"/>
              </a:clrFrom>
              <a:clrTo>
                <a:srgbClr val="FFDE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0" t="7490" r="2294"/>
          <a:stretch/>
        </p:blipFill>
        <p:spPr>
          <a:xfrm>
            <a:off x="5066475" y="0"/>
            <a:ext cx="3902714" cy="3805518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2607048"/>
            <a:ext cx="4981575" cy="10858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4077260"/>
            <a:ext cx="8622647" cy="10858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" y="5547472"/>
            <a:ext cx="8622647" cy="108585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52412" y="839531"/>
            <a:ext cx="4657987" cy="840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5400">
                <a:solidFill>
                  <a:srgbClr val="993366"/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  <a:latin typeface="華康兒風體W4(P)" panose="020F0400000000000000" pitchFamily="34" charset="-120"/>
                <a:ea typeface="華康兒風體W4(P)" panose="020F0400000000000000" pitchFamily="34" charset="-120"/>
                <a:cs typeface="+mj-cs"/>
              </a:defRPr>
            </a:lvl1pPr>
          </a:lstStyle>
          <a:p>
            <a:r>
              <a:rPr lang="zh-TW" altLang="en-US" dirty="0"/>
              <a:t>他們正在做什麼呢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0308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834</TotalTime>
  <Words>190</Words>
  <Application>Microsoft Office PowerPoint</Application>
  <PresentationFormat>如螢幕大小 (4:3)</PresentationFormat>
  <Paragraphs>118</Paragraphs>
  <Slides>16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4" baseType="lpstr">
      <vt:lpstr>華康兒風體W4(P)</vt:lpstr>
      <vt:lpstr>PMingLiU</vt:lpstr>
      <vt:lpstr>標楷體</vt:lpstr>
      <vt:lpstr>Arial</vt:lpstr>
      <vt:lpstr>Calibri</vt:lpstr>
      <vt:lpstr>Calibri Light</vt:lpstr>
      <vt:lpstr>Wingdings</vt:lpstr>
      <vt:lpstr>Office 佈景主題</vt:lpstr>
      <vt:lpstr>教育部 104年數位學伴線上課業輔導服務計畫    </vt:lpstr>
      <vt:lpstr>什麼是現在進行式?</vt:lpstr>
      <vt:lpstr>PowerPoint 簡報</vt:lpstr>
      <vt:lpstr>他們正在做什麼呢?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教育部 103年數位學伴線上課業輔導服務計畫</dc:title>
  <dc:creator>Zhao Guan</dc:creator>
  <cp:lastModifiedBy>王雅芳</cp:lastModifiedBy>
  <cp:revision>31</cp:revision>
  <dcterms:created xsi:type="dcterms:W3CDTF">2015-01-29T13:15:44Z</dcterms:created>
  <dcterms:modified xsi:type="dcterms:W3CDTF">2015-03-13T12:18:00Z</dcterms:modified>
</cp:coreProperties>
</file>