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9" r:id="rId3"/>
    <p:sldId id="265" r:id="rId4"/>
    <p:sldId id="260" r:id="rId5"/>
    <p:sldId id="262" r:id="rId6"/>
    <p:sldId id="263" r:id="rId7"/>
    <p:sldId id="264" r:id="rId8"/>
    <p:sldId id="267" r:id="rId9"/>
    <p:sldId id="268" r:id="rId10"/>
    <p:sldId id="272" r:id="rId11"/>
    <p:sldId id="271" r:id="rId12"/>
    <p:sldId id="273" r:id="rId13"/>
    <p:sldId id="270" r:id="rId14"/>
    <p:sldId id="274" r:id="rId15"/>
    <p:sldId id="269" r:id="rId16"/>
    <p:sldId id="275" r:id="rId17"/>
    <p:sldId id="278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F2F"/>
    <a:srgbClr val="6C2E51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410" autoAdjust="0"/>
  </p:normalViewPr>
  <p:slideViewPr>
    <p:cSldViewPr snapToGrid="0">
      <p:cViewPr varScale="1">
        <p:scale>
          <a:sx n="64" d="100"/>
          <a:sy n="64" d="100"/>
        </p:scale>
        <p:origin x="12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05A8E-2902-475D-B634-E710B70D4490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2437-8F82-4962-9D81-7CC867581A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5077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5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8021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4388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872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363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22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081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7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1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373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091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3260D-5D3F-457F-A3F5-4E915BD9E855}" type="datetimeFigureOut">
              <a:rPr lang="zh-TW" altLang="en-US" smtClean="0"/>
              <a:t>2015/3/13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133A6-61DE-458F-935C-DE400EF2B8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233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g"/><Relationship Id="rId5" Type="http://schemas.openxmlformats.org/officeDocument/2006/relationships/image" Target="../media/image9.jpg"/><Relationship Id="rId4" Type="http://schemas.openxmlformats.org/officeDocument/2006/relationships/image" Target="../media/image23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685800" y="1188720"/>
            <a:ext cx="8092440" cy="51809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教育部</a:t>
            </a:r>
            <a:r>
              <a:rPr lang="zh-TW" altLang="en-US" sz="8000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/>
            </a:r>
            <a:br>
              <a:rPr lang="zh-TW" altLang="en-US" sz="8000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</a:br>
            <a:r>
              <a:rPr lang="en-US" altLang="zh-TW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104</a:t>
            </a:r>
            <a:r>
              <a:rPr lang="zh-TW" altLang="en-US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年</a:t>
            </a:r>
            <a:r>
              <a:rPr lang="zh-TW" altLang="en-US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數位學伴線上課業輔導服務計畫</a:t>
            </a:r>
            <a:r>
              <a:rPr lang="en-US" altLang="zh-TW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/>
            </a:r>
            <a:br>
              <a:rPr lang="en-US" altLang="zh-TW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</a:br>
            <a:r>
              <a:rPr lang="en-US" altLang="zh-TW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/>
            </a:r>
            <a:br>
              <a:rPr lang="en-US" altLang="zh-TW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</a:br>
            <a:r>
              <a:rPr lang="en-US" altLang="zh-TW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/>
            </a:r>
            <a:br>
              <a:rPr lang="en-US" altLang="zh-TW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</a:br>
            <a:r>
              <a:rPr lang="en-US" altLang="zh-TW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/>
            </a:r>
            <a:br>
              <a:rPr lang="en-US" altLang="zh-TW" dirty="0" smtClean="0">
                <a:solidFill>
                  <a:srgbClr val="993366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</a:br>
            <a:endParaRPr lang="zh-TW" altLang="en-US" dirty="0">
              <a:latin typeface="華康兒風體W4(P)" panose="020F0400000000000000" pitchFamily="34" charset="-120"/>
              <a:ea typeface="華康兒風體W4(P)" panose="020F0400000000000000" pitchFamily="34" charset="-120"/>
            </a:endParaRPr>
          </a:p>
        </p:txBody>
      </p:sp>
      <p:sp>
        <p:nvSpPr>
          <p:cNvPr id="6" name="副標題 2"/>
          <p:cNvSpPr>
            <a:spLocks noGrp="1"/>
          </p:cNvSpPr>
          <p:nvPr>
            <p:ph type="subTitle" idx="1"/>
          </p:nvPr>
        </p:nvSpPr>
        <p:spPr>
          <a:xfrm>
            <a:off x="1143000" y="3708083"/>
            <a:ext cx="6858000" cy="2661602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教學科目：英文</a:t>
            </a:r>
            <a:r>
              <a:rPr lang="en-US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/>
            </a:r>
            <a:br>
              <a:rPr lang="en-US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</a:b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教學單元</a:t>
            </a:r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：</a:t>
            </a:r>
            <a:r>
              <a:rPr lang="en-US" altLang="zh-TW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Wh</a:t>
            </a:r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問句</a:t>
            </a:r>
            <a:r>
              <a:rPr lang="en-US" altLang="zh-TW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-where</a:t>
            </a:r>
          </a:p>
          <a:p>
            <a:pPr algn="l"/>
            <a:r>
              <a:rPr lang="en-US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/>
            </a:r>
            <a:br>
              <a:rPr lang="en-US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</a:b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教學者</a:t>
            </a:r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：</a:t>
            </a:r>
            <a:r>
              <a:rPr lang="en-US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/>
            </a:r>
            <a:br>
              <a:rPr lang="en-US" altLang="zh-TW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</a:br>
            <a:r>
              <a:rPr lang="zh-TW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學習者：</a:t>
            </a:r>
            <a:endParaRPr lang="zh-TW" altLang="en-US" sz="32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196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660181" y="1045934"/>
            <a:ext cx="8483819" cy="804768"/>
          </a:xfrm>
        </p:spPr>
        <p:txBody>
          <a:bodyPr>
            <a:normAutofit fontScale="90000"/>
          </a:bodyPr>
          <a:lstStyle/>
          <a:p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A: 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Animal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)___ </a:t>
            </a:r>
            <a:r>
              <a:rPr lang="zh-TW" altLang="en-US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be V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</a:t>
            </a:r>
            <a:r>
              <a:rPr lang="zh-TW" altLang="en-US" sz="3600" dirty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zh-TW" altLang="en-US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Place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)___?</a:t>
            </a:r>
            <a:endParaRPr lang="zh-TW" altLang="en-US" sz="3600" dirty="0">
              <a:solidFill>
                <a:srgbClr val="6C2E51"/>
              </a:solidFill>
              <a:latin typeface="Kristen ITC" panose="03050502040202030202" pitchFamily="66" charset="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229257" y="241166"/>
            <a:ext cx="7886700" cy="804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Q: Where is the __________?</a:t>
            </a:r>
            <a:endParaRPr lang="zh-TW" altLang="en-US" sz="3600" dirty="0">
              <a:solidFill>
                <a:srgbClr val="6C2E51"/>
              </a:solidFill>
              <a:latin typeface="Kristen ITC" panose="03050502040202030202" pitchFamily="66" charset="0"/>
            </a:endParaRPr>
          </a:p>
        </p:txBody>
      </p:sp>
      <p:pic>
        <p:nvPicPr>
          <p:cNvPr id="6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378" y="1850702"/>
            <a:ext cx="7078717" cy="4932969"/>
          </a:xfr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1235360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224" y="3805714"/>
            <a:ext cx="1807093" cy="1966436"/>
          </a:xfrm>
        </p:spPr>
      </p:pic>
      <p:grpSp>
        <p:nvGrpSpPr>
          <p:cNvPr id="9" name="群組 8"/>
          <p:cNvGrpSpPr/>
          <p:nvPr/>
        </p:nvGrpSpPr>
        <p:grpSpPr>
          <a:xfrm>
            <a:off x="398551" y="28709"/>
            <a:ext cx="3390986" cy="3332416"/>
            <a:chOff x="414317" y="63062"/>
            <a:chExt cx="3390986" cy="3332416"/>
          </a:xfrm>
        </p:grpSpPr>
        <p:pic>
          <p:nvPicPr>
            <p:cNvPr id="6" name="圖片 5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683" y="63062"/>
              <a:ext cx="2508179" cy="2212214"/>
            </a:xfrm>
            <a:prstGeom prst="rect">
              <a:avLst/>
            </a:prstGeom>
          </p:spPr>
        </p:pic>
        <p:pic>
          <p:nvPicPr>
            <p:cNvPr id="8" name="圖片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317" y="2309628"/>
              <a:ext cx="3390986" cy="1085850"/>
            </a:xfrm>
            <a:prstGeom prst="rect">
              <a:avLst/>
            </a:prstGeom>
          </p:spPr>
        </p:pic>
      </p:grpSp>
      <p:pic>
        <p:nvPicPr>
          <p:cNvPr id="10" name="圖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78" y="5772150"/>
            <a:ext cx="3390986" cy="1085850"/>
          </a:xfrm>
          <a:prstGeom prst="rect">
            <a:avLst/>
          </a:prstGeom>
        </p:spPr>
      </p:pic>
      <p:grpSp>
        <p:nvGrpSpPr>
          <p:cNvPr id="13" name="群組 12"/>
          <p:cNvGrpSpPr/>
          <p:nvPr/>
        </p:nvGrpSpPr>
        <p:grpSpPr>
          <a:xfrm>
            <a:off x="5200504" y="60330"/>
            <a:ext cx="3705995" cy="3204576"/>
            <a:chOff x="5200504" y="60330"/>
            <a:chExt cx="3705995" cy="3204576"/>
          </a:xfrm>
        </p:grpSpPr>
        <p:pic>
          <p:nvPicPr>
            <p:cNvPr id="7" name="圖片 6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01"/>
                </a:clrFrom>
                <a:clrTo>
                  <a:srgbClr val="FFFF01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6030" y="60330"/>
              <a:ext cx="2214945" cy="2214945"/>
            </a:xfrm>
            <a:prstGeom prst="rect">
              <a:avLst/>
            </a:prstGeom>
          </p:spPr>
        </p:pic>
        <p:pic>
          <p:nvPicPr>
            <p:cNvPr id="11" name="圖片 1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0504" y="2179056"/>
              <a:ext cx="3705995" cy="1085850"/>
            </a:xfrm>
            <a:prstGeom prst="rect">
              <a:avLst/>
            </a:prstGeom>
          </p:spPr>
        </p:pic>
      </p:grpSp>
      <p:grpSp>
        <p:nvGrpSpPr>
          <p:cNvPr id="14" name="群組 13"/>
          <p:cNvGrpSpPr/>
          <p:nvPr/>
        </p:nvGrpSpPr>
        <p:grpSpPr>
          <a:xfrm>
            <a:off x="5383754" y="3457528"/>
            <a:ext cx="3390986" cy="3283216"/>
            <a:chOff x="5383754" y="3457528"/>
            <a:chExt cx="3390986" cy="3283216"/>
          </a:xfrm>
        </p:grpSpPr>
        <p:pic>
          <p:nvPicPr>
            <p:cNvPr id="5" name="圖片 4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6319" y="3457528"/>
              <a:ext cx="1865856" cy="2415470"/>
            </a:xfrm>
            <a:prstGeom prst="rect">
              <a:avLst/>
            </a:prstGeom>
          </p:spPr>
        </p:pic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83754" y="5654894"/>
              <a:ext cx="3390986" cy="10858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0666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660181" y="1045934"/>
            <a:ext cx="8483819" cy="804768"/>
          </a:xfrm>
        </p:spPr>
        <p:txBody>
          <a:bodyPr>
            <a:normAutofit fontScale="90000"/>
          </a:bodyPr>
          <a:lstStyle/>
          <a:p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A: 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Animal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)___ </a:t>
            </a:r>
            <a:r>
              <a:rPr lang="zh-TW" altLang="en-US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be V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</a:t>
            </a:r>
            <a:r>
              <a:rPr lang="zh-TW" altLang="en-US" sz="3600" dirty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zh-TW" altLang="en-US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Place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)___?</a:t>
            </a:r>
            <a:endParaRPr lang="zh-TW" altLang="en-US" sz="3600" dirty="0">
              <a:solidFill>
                <a:srgbClr val="6C2E51"/>
              </a:solidFill>
              <a:latin typeface="Kristen ITC" panose="03050502040202030202" pitchFamily="66" charset="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229257" y="241166"/>
            <a:ext cx="7886700" cy="804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Q: Where is the __________?</a:t>
            </a:r>
            <a:endParaRPr lang="zh-TW" altLang="en-US" sz="3600" dirty="0">
              <a:solidFill>
                <a:srgbClr val="6C2E51"/>
              </a:solidFill>
              <a:latin typeface="Kristen ITC" panose="03050502040202030202" pitchFamily="66" charset="0"/>
            </a:endParaRPr>
          </a:p>
        </p:txBody>
      </p:sp>
      <p:pic>
        <p:nvPicPr>
          <p:cNvPr id="6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378" y="1850702"/>
            <a:ext cx="7078717" cy="4932969"/>
          </a:xfr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504467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769" y="3770283"/>
            <a:ext cx="2426891" cy="1788798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0865" y="365126"/>
            <a:ext cx="2426891" cy="1864312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91" y="3943307"/>
            <a:ext cx="2060268" cy="1788798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60" y="5772150"/>
            <a:ext cx="3689131" cy="1085850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651" y="2211011"/>
            <a:ext cx="3689131" cy="1085850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651" y="5571025"/>
            <a:ext cx="3689131" cy="1085850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369276" y="17283"/>
            <a:ext cx="3272697" cy="3346812"/>
            <a:chOff x="1229710" y="3436482"/>
            <a:chExt cx="3272697" cy="3346812"/>
          </a:xfrm>
        </p:grpSpPr>
        <p:pic>
          <p:nvPicPr>
            <p:cNvPr id="21" name="圖片 20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2782" y="3436482"/>
              <a:ext cx="2790557" cy="2343015"/>
            </a:xfrm>
            <a:prstGeom prst="rect">
              <a:avLst/>
            </a:prstGeom>
          </p:spPr>
        </p:pic>
        <p:pic>
          <p:nvPicPr>
            <p:cNvPr id="22" name="圖片 2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9710" y="5697444"/>
              <a:ext cx="3272697" cy="10858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1196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660181" y="1045934"/>
            <a:ext cx="8483819" cy="804768"/>
          </a:xfrm>
        </p:spPr>
        <p:txBody>
          <a:bodyPr>
            <a:normAutofit fontScale="90000"/>
          </a:bodyPr>
          <a:lstStyle/>
          <a:p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A: 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Animal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)___ </a:t>
            </a:r>
            <a:r>
              <a:rPr lang="zh-TW" altLang="en-US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be V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</a:t>
            </a:r>
            <a:r>
              <a:rPr lang="zh-TW" altLang="en-US" sz="3600" dirty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zh-TW" altLang="en-US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Place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)___?</a:t>
            </a:r>
            <a:endParaRPr lang="zh-TW" altLang="en-US" sz="3600" dirty="0">
              <a:solidFill>
                <a:srgbClr val="6C2E51"/>
              </a:solidFill>
              <a:latin typeface="Kristen ITC" panose="03050502040202030202" pitchFamily="66" charset="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229257" y="241166"/>
            <a:ext cx="7886700" cy="804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Q: Where is the __________?</a:t>
            </a:r>
            <a:endParaRPr lang="zh-TW" altLang="en-US" sz="3600" dirty="0">
              <a:solidFill>
                <a:srgbClr val="6C2E51"/>
              </a:solidFill>
              <a:latin typeface="Kristen ITC" panose="03050502040202030202" pitchFamily="66" charset="0"/>
            </a:endParaRPr>
          </a:p>
        </p:txBody>
      </p:sp>
      <p:pic>
        <p:nvPicPr>
          <p:cNvPr id="6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378" y="1850702"/>
            <a:ext cx="7078717" cy="4932969"/>
          </a:xfr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2568313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群組 10"/>
          <p:cNvGrpSpPr/>
          <p:nvPr/>
        </p:nvGrpSpPr>
        <p:grpSpPr>
          <a:xfrm>
            <a:off x="588506" y="585956"/>
            <a:ext cx="3589356" cy="2873591"/>
            <a:chOff x="336258" y="736712"/>
            <a:chExt cx="3686832" cy="3026699"/>
          </a:xfrm>
        </p:grpSpPr>
        <p:pic>
          <p:nvPicPr>
            <p:cNvPr id="8" name="圖片 7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4285" y="736712"/>
              <a:ext cx="3390777" cy="1940849"/>
            </a:xfrm>
            <a:prstGeom prst="rect">
              <a:avLst/>
            </a:prstGeom>
          </p:spPr>
        </p:pic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258" y="2677561"/>
              <a:ext cx="3686832" cy="1085850"/>
            </a:xfrm>
            <a:prstGeom prst="rect">
              <a:avLst/>
            </a:prstGeom>
          </p:spPr>
        </p:pic>
      </p:grpSp>
      <p:grpSp>
        <p:nvGrpSpPr>
          <p:cNvPr id="12" name="群組 11"/>
          <p:cNvGrpSpPr/>
          <p:nvPr/>
        </p:nvGrpSpPr>
        <p:grpSpPr>
          <a:xfrm>
            <a:off x="5389375" y="111249"/>
            <a:ext cx="3218597" cy="3348298"/>
            <a:chOff x="5483968" y="415113"/>
            <a:chExt cx="3329392" cy="3348298"/>
          </a:xfrm>
        </p:grpSpPr>
        <p:pic>
          <p:nvPicPr>
            <p:cNvPr id="6" name="圖片 5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9044" y="415113"/>
              <a:ext cx="1799240" cy="2262448"/>
            </a:xfrm>
            <a:prstGeom prst="rect">
              <a:avLst/>
            </a:prstGeom>
          </p:spPr>
        </p:pic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3968" y="2677561"/>
              <a:ext cx="3329392" cy="10858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5207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660181" y="1045934"/>
            <a:ext cx="8483819" cy="804768"/>
          </a:xfrm>
        </p:spPr>
        <p:txBody>
          <a:bodyPr>
            <a:normAutofit fontScale="90000"/>
          </a:bodyPr>
          <a:lstStyle/>
          <a:p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A: 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Animal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)___ </a:t>
            </a:r>
            <a:r>
              <a:rPr lang="zh-TW" altLang="en-US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be V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</a:t>
            </a:r>
            <a:r>
              <a:rPr lang="zh-TW" altLang="en-US" sz="3600" dirty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zh-TW" altLang="en-US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Place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)___?</a:t>
            </a:r>
            <a:endParaRPr lang="zh-TW" altLang="en-US" sz="3600" dirty="0">
              <a:solidFill>
                <a:srgbClr val="6C2E51"/>
              </a:solidFill>
              <a:latin typeface="Kristen ITC" panose="03050502040202030202" pitchFamily="66" charset="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229257" y="241166"/>
            <a:ext cx="7886700" cy="804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Q: Where </a:t>
            </a:r>
            <a:r>
              <a:rPr lang="en-US" altLang="zh-TW" sz="3600" dirty="0" smtClean="0">
                <a:solidFill>
                  <a:srgbClr val="0070C0"/>
                </a:solidFill>
                <a:latin typeface="Kristen ITC" panose="03050502040202030202" pitchFamily="66" charset="0"/>
              </a:rPr>
              <a:t>(is/are) 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the __________?</a:t>
            </a:r>
            <a:endParaRPr lang="zh-TW" altLang="en-US" sz="3600" dirty="0">
              <a:solidFill>
                <a:srgbClr val="6C2E51"/>
              </a:solidFill>
              <a:latin typeface="Kristen ITC" panose="03050502040202030202" pitchFamily="66" charset="0"/>
            </a:endParaRPr>
          </a:p>
        </p:txBody>
      </p:sp>
      <p:pic>
        <p:nvPicPr>
          <p:cNvPr id="6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378" y="1850702"/>
            <a:ext cx="7078717" cy="4932969"/>
          </a:xfr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3879477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4901937"/>
            <a:ext cx="9144000" cy="148434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教材</a:t>
            </a: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設計：台灣偏鄉教育關懷</a:t>
            </a: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中心</a:t>
            </a:r>
            <a:endParaRPr lang="en-US" altLang="zh-TW" dirty="0" smtClean="0">
              <a:solidFill>
                <a:schemeClr val="bg2">
                  <a:lumMod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教材參考：博幼社會福利基金會免費教學資源</a:t>
            </a:r>
            <a:endParaRPr lang="en-US" altLang="zh-TW" dirty="0" smtClean="0">
              <a:solidFill>
                <a:schemeClr val="bg2">
                  <a:lumMod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★ 教材</a:t>
            </a: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僅供公益線上學習陪伴上課使用，不做商業</a:t>
            </a: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用途 ★</a:t>
            </a:r>
            <a:endParaRPr lang="en-US" altLang="zh-TW" dirty="0" smtClean="0">
              <a:solidFill>
                <a:schemeClr val="bg2">
                  <a:lumMod val="2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0961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Where is the apple?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78" y="1279907"/>
            <a:ext cx="2803313" cy="2790394"/>
          </a:xfrm>
        </p:spPr>
      </p:pic>
      <p:grpSp>
        <p:nvGrpSpPr>
          <p:cNvPr id="7" name="群組 6"/>
          <p:cNvGrpSpPr/>
          <p:nvPr/>
        </p:nvGrpSpPr>
        <p:grpSpPr>
          <a:xfrm>
            <a:off x="3039537" y="1569330"/>
            <a:ext cx="3423397" cy="2549191"/>
            <a:chOff x="4145810" y="2486736"/>
            <a:chExt cx="3933998" cy="3265526"/>
          </a:xfrm>
        </p:grpSpPr>
        <p:pic>
          <p:nvPicPr>
            <p:cNvPr id="6" name="圖片 5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5810" y="2486736"/>
              <a:ext cx="3933998" cy="3265526"/>
            </a:xfrm>
            <a:prstGeom prst="rect">
              <a:avLst/>
            </a:prstGeom>
          </p:spPr>
        </p:pic>
        <p:pic>
          <p:nvPicPr>
            <p:cNvPr id="5" name="圖片 4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4793"/>
            <a:stretch/>
          </p:blipFill>
          <p:spPr>
            <a:xfrm>
              <a:off x="4572000" y="2876067"/>
              <a:ext cx="973279" cy="1907458"/>
            </a:xfrm>
            <a:prstGeom prst="rect">
              <a:avLst/>
            </a:prstGeom>
          </p:spPr>
        </p:pic>
      </p:grpSp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604" y="629233"/>
            <a:ext cx="3088342" cy="256356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731" y="3765398"/>
            <a:ext cx="2816183" cy="227260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235" y="4830642"/>
            <a:ext cx="2703434" cy="2272608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1" y="4594863"/>
            <a:ext cx="3013996" cy="2120056"/>
          </a:xfrm>
          <a:prstGeom prst="rect">
            <a:avLst/>
          </a:prstGeom>
        </p:spPr>
      </p:pic>
      <p:grpSp>
        <p:nvGrpSpPr>
          <p:cNvPr id="12" name="群組 11"/>
          <p:cNvGrpSpPr/>
          <p:nvPr/>
        </p:nvGrpSpPr>
        <p:grpSpPr>
          <a:xfrm>
            <a:off x="6451668" y="3036519"/>
            <a:ext cx="2729753" cy="3037797"/>
            <a:chOff x="3492058" y="2811674"/>
            <a:chExt cx="2828060" cy="3466643"/>
          </a:xfrm>
        </p:grpSpPr>
        <p:pic>
          <p:nvPicPr>
            <p:cNvPr id="13" name="圖片 12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2058" y="3930806"/>
              <a:ext cx="2828060" cy="2347511"/>
            </a:xfrm>
            <a:prstGeom prst="rect">
              <a:avLst/>
            </a:prstGeom>
          </p:spPr>
        </p:pic>
        <p:pic>
          <p:nvPicPr>
            <p:cNvPr id="14" name="圖片 13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05301" y="2811674"/>
              <a:ext cx="1221440" cy="13215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42706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0714"/>
          </a:xfrm>
        </p:spPr>
        <p:txBody>
          <a:bodyPr>
            <a:normAutofit fontScale="90000"/>
          </a:bodyPr>
          <a:lstStyle/>
          <a:p>
            <a:r>
              <a:rPr lang="en-US" altLang="zh-TW" smtClean="0">
                <a:solidFill>
                  <a:srgbClr val="A50021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Where</a:t>
            </a:r>
            <a:r>
              <a:rPr lang="zh-TW" altLang="en-US" smtClean="0">
                <a:solidFill>
                  <a:srgbClr val="A50021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的</a:t>
            </a:r>
            <a:r>
              <a:rPr lang="zh-TW" altLang="en-US" dirty="0" smtClean="0">
                <a:solidFill>
                  <a:srgbClr val="A50021"/>
                </a:solidFill>
                <a:latin typeface="華康兒風體W4(P)" panose="020F0400000000000000" pitchFamily="34" charset="-120"/>
                <a:ea typeface="華康兒風體W4(P)" panose="020F0400000000000000" pitchFamily="34" charset="-120"/>
              </a:rPr>
              <a:t>疑問句</a:t>
            </a:r>
            <a:endParaRPr lang="zh-TW" altLang="en-US" dirty="0">
              <a:solidFill>
                <a:srgbClr val="A50021"/>
              </a:solidFill>
              <a:latin typeface="華康兒風體W4(P)" panose="020F0400000000000000" pitchFamily="34" charset="-120"/>
              <a:ea typeface="華康兒風體W4(P)" panose="020F0400000000000000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493565"/>
              </p:ext>
            </p:extLst>
          </p:nvPr>
        </p:nvGraphicFramePr>
        <p:xfrm>
          <a:off x="628650" y="1166254"/>
          <a:ext cx="7886700" cy="5390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75"/>
                <a:gridCol w="1971675"/>
                <a:gridCol w="1971675"/>
                <a:gridCol w="1971675"/>
              </a:tblGrid>
              <a:tr h="5938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0" smtClean="0">
                          <a:latin typeface="華康兒風體W4(P)" panose="020F0400000000000000" pitchFamily="34" charset="-120"/>
                          <a:ea typeface="華康兒風體W4(P)" panose="020F0400000000000000" pitchFamily="34" charset="-120"/>
                        </a:rPr>
                        <a:t>where</a:t>
                      </a:r>
                      <a:endParaRPr lang="zh-TW" altLang="en-US" sz="3600" b="0" dirty="0">
                        <a:latin typeface="華康兒風體W4(P)" panose="020F0400000000000000" pitchFamily="34" charset="-120"/>
                        <a:ea typeface="華康兒風體W4(P)" panose="020F0400000000000000" pitchFamily="34" charset="-12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 smtClean="0">
                          <a:latin typeface="華康兒風體W4(P)" panose="020F0400000000000000" pitchFamily="34" charset="-120"/>
                          <a:ea typeface="華康兒風體W4(P)" panose="020F0400000000000000" pitchFamily="34" charset="-120"/>
                        </a:rPr>
                        <a:t>Be </a:t>
                      </a:r>
                      <a:r>
                        <a:rPr lang="zh-TW" altLang="en-US" sz="2800" b="0" dirty="0" smtClean="0">
                          <a:latin typeface="華康兒風體W4(P)" panose="020F0400000000000000" pitchFamily="34" charset="-120"/>
                          <a:ea typeface="華康兒風體W4(P)" panose="020F0400000000000000" pitchFamily="34" charset="-120"/>
                        </a:rPr>
                        <a:t>動詞</a:t>
                      </a:r>
                      <a:endParaRPr lang="zh-TW" altLang="en-US" sz="2800" b="0" dirty="0">
                        <a:latin typeface="華康兒風體W4(P)" panose="020F0400000000000000" pitchFamily="34" charset="-120"/>
                        <a:ea typeface="華康兒風體W4(P)" panose="020F0400000000000000" pitchFamily="34" charset="-120"/>
                      </a:endParaRPr>
                    </a:p>
                  </a:txBody>
                  <a:tcPr>
                    <a:lnT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 smtClean="0">
                          <a:latin typeface="華康兒風體W4(P)" panose="020F0400000000000000" pitchFamily="34" charset="-120"/>
                          <a:ea typeface="華康兒風體W4(P)" panose="020F0400000000000000" pitchFamily="34" charset="-120"/>
                        </a:rPr>
                        <a:t> </a:t>
                      </a:r>
                      <a:endParaRPr lang="zh-TW" altLang="en-US" sz="2800" b="0" dirty="0">
                        <a:latin typeface="華康兒風體W4(P)" panose="020F0400000000000000" pitchFamily="34" charset="-120"/>
                        <a:ea typeface="華康兒風體W4(P)" panose="020F0400000000000000" pitchFamily="34" charset="-120"/>
                      </a:endParaRPr>
                    </a:p>
                  </a:txBody>
                  <a:tcPr>
                    <a:lnT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800" b="0" dirty="0">
                        <a:latin typeface="華康兒風體W4(P)" panose="020F0400000000000000" pitchFamily="34" charset="-120"/>
                        <a:ea typeface="華康兒風體W4(P)" panose="020F0400000000000000" pitchFamily="34" charset="-120"/>
                      </a:endParaRPr>
                    </a:p>
                  </a:txBody>
                  <a:tcPr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</a:tr>
              <a:tr h="593807">
                <a:tc rowSpan="8">
                  <a:txBody>
                    <a:bodyPr/>
                    <a:lstStyle/>
                    <a:p>
                      <a:endParaRPr lang="en-US" altLang="zh-TW" sz="20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US" altLang="zh-TW" sz="20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US" altLang="zh-TW" sz="20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US" altLang="zh-TW" sz="20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US" altLang="zh-TW" sz="20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US" altLang="zh-TW" sz="20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US" altLang="zh-TW" sz="2000" dirty="0" smtClean="0">
                          <a:solidFill>
                            <a:srgbClr val="0070C0"/>
                          </a:solidFill>
                          <a:latin typeface="Comic Sans MS" panose="030F0702030302020204" pitchFamily="66" charset="0"/>
                        </a:rPr>
                        <a:t>where</a:t>
                      </a:r>
                      <a:endParaRPr lang="zh-TW" altLang="en-US" sz="2000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C1FB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C1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mic Sans MS" panose="030F0702030302020204" pitchFamily="66" charset="0"/>
                        </a:rPr>
                        <a:t>I</a:t>
                      </a:r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C1FB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endParaRPr lang="en-US" altLang="zh-TW" sz="20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US" altLang="zh-TW" sz="20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US" altLang="zh-TW" sz="20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US" altLang="zh-TW" sz="20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US" altLang="zh-TW" sz="20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US" altLang="zh-TW" sz="2800" dirty="0" smtClean="0">
                          <a:solidFill>
                            <a:srgbClr val="0070C0"/>
                          </a:solidFill>
                          <a:latin typeface="Comic Sans MS" panose="030F0702030302020204" pitchFamily="66" charset="0"/>
                        </a:rPr>
                        <a:t>?</a:t>
                      </a:r>
                      <a:endParaRPr lang="zh-TW" altLang="en-US" sz="2800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C1FB"/>
                    </a:solidFill>
                  </a:tcPr>
                </a:tc>
              </a:tr>
              <a:tr h="59380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2D7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mic Sans MS" panose="030F0702030302020204" pitchFamily="66" charset="0"/>
                        </a:rPr>
                        <a:t>you</a:t>
                      </a:r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2D7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59380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AC1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mic Sans MS" panose="030F0702030302020204" pitchFamily="66" charset="0"/>
                        </a:rPr>
                        <a:t>he/she/it</a:t>
                      </a:r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AC1F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59380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2D7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mic Sans MS" panose="030F0702030302020204" pitchFamily="66" charset="0"/>
                        </a:rPr>
                        <a:t>we</a:t>
                      </a:r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2D7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59380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AC1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mic Sans MS" panose="030F0702030302020204" pitchFamily="66" charset="0"/>
                        </a:rPr>
                        <a:t>you</a:t>
                      </a:r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AC1F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9380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2D7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mic Sans MS" panose="030F0702030302020204" pitchFamily="66" charset="0"/>
                        </a:rPr>
                        <a:t>they</a:t>
                      </a:r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2D7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59380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AC1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mic Sans MS" panose="030F0702030302020204" pitchFamily="66" charset="0"/>
                        </a:rPr>
                        <a:t>Amy </a:t>
                      </a:r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AC1F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/>
                </a:tc>
              </a:tr>
              <a:tr h="593807"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C1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solidFill>
                            <a:srgbClr val="FF2F2F"/>
                          </a:solidFill>
                          <a:latin typeface="Comic Sans MS" panose="030F0702030302020204" pitchFamily="66" charset="0"/>
                        </a:rPr>
                        <a:t>is</a:t>
                      </a:r>
                      <a:endParaRPr lang="zh-TW" altLang="en-US" sz="2000" dirty="0">
                        <a:solidFill>
                          <a:srgbClr val="FF2F2F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C1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solidFill>
                            <a:srgbClr val="FF2F2F"/>
                          </a:solidFill>
                          <a:latin typeface="Comic Sans MS" panose="030F0702030302020204" pitchFamily="66" charset="0"/>
                        </a:rPr>
                        <a:t>the apple</a:t>
                      </a:r>
                      <a:endParaRPr lang="zh-TW" altLang="en-US" sz="2000" dirty="0">
                        <a:solidFill>
                          <a:srgbClr val="FF2F2F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C1F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61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C1F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1135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Where is the apple?</a:t>
            </a:r>
            <a:endParaRPr lang="zh-TW" altLang="en-US" sz="4000" dirty="0">
              <a:solidFill>
                <a:srgbClr val="6C2E51"/>
              </a:solidFill>
              <a:latin typeface="Kristen ITC" panose="03050502040202030202" pitchFamily="66" charset="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647573"/>
            <a:ext cx="2305609" cy="2294984"/>
          </a:xfrm>
        </p:spPr>
      </p:pic>
      <p:grpSp>
        <p:nvGrpSpPr>
          <p:cNvPr id="5" name="群組 4"/>
          <p:cNvGrpSpPr/>
          <p:nvPr/>
        </p:nvGrpSpPr>
        <p:grpSpPr>
          <a:xfrm>
            <a:off x="191040" y="4397188"/>
            <a:ext cx="2915209" cy="2076468"/>
            <a:chOff x="4145810" y="2486736"/>
            <a:chExt cx="3933998" cy="3265526"/>
          </a:xfrm>
        </p:grpSpPr>
        <p:pic>
          <p:nvPicPr>
            <p:cNvPr id="6" name="圖片 5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5810" y="2486736"/>
              <a:ext cx="3933998" cy="3265526"/>
            </a:xfrm>
            <a:prstGeom prst="rect">
              <a:avLst/>
            </a:prstGeom>
          </p:spPr>
        </p:pic>
        <p:pic>
          <p:nvPicPr>
            <p:cNvPr id="7" name="圖片 6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4793"/>
            <a:stretch/>
          </p:blipFill>
          <p:spPr>
            <a:xfrm>
              <a:off x="4572000" y="2876067"/>
              <a:ext cx="973279" cy="1907458"/>
            </a:xfrm>
            <a:prstGeom prst="rect">
              <a:avLst/>
            </a:prstGeom>
          </p:spPr>
        </p:pic>
      </p:grpSp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249" y="2252140"/>
            <a:ext cx="5409101" cy="108585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249" y="4644754"/>
            <a:ext cx="5409101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943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56"/>
          <a:stretch/>
        </p:blipFill>
        <p:spPr>
          <a:xfrm>
            <a:off x="981634" y="1690689"/>
            <a:ext cx="2363931" cy="2563566"/>
          </a:xfrm>
          <a:prstGeom prst="rect">
            <a:avLst/>
          </a:prstGeom>
        </p:spPr>
      </p:pic>
      <p:grpSp>
        <p:nvGrpSpPr>
          <p:cNvPr id="8" name="群組 7"/>
          <p:cNvGrpSpPr/>
          <p:nvPr/>
        </p:nvGrpSpPr>
        <p:grpSpPr>
          <a:xfrm>
            <a:off x="981634" y="4114707"/>
            <a:ext cx="2134721" cy="2743293"/>
            <a:chOff x="4666129" y="2353143"/>
            <a:chExt cx="2134721" cy="2743293"/>
          </a:xfrm>
        </p:grpSpPr>
        <p:pic>
          <p:nvPicPr>
            <p:cNvPr id="6" name="圖片 5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798" b="14316"/>
            <a:stretch/>
          </p:blipFill>
          <p:spPr>
            <a:xfrm>
              <a:off x="4666129" y="3333832"/>
              <a:ext cx="2134721" cy="1762604"/>
            </a:xfrm>
            <a:prstGeom prst="rect">
              <a:avLst/>
            </a:prstGeom>
          </p:spPr>
        </p:pic>
        <p:pic>
          <p:nvPicPr>
            <p:cNvPr id="5" name="圖片 4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56071" y="2353143"/>
              <a:ext cx="1178981" cy="1158073"/>
            </a:xfrm>
            <a:prstGeom prst="rect">
              <a:avLst/>
            </a:prstGeom>
          </p:spPr>
        </p:pic>
      </p:grpSp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249" y="2145320"/>
            <a:ext cx="5409101" cy="108585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248" y="5272780"/>
            <a:ext cx="5409101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47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896257"/>
            <a:ext cx="2816183" cy="227260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4585392"/>
            <a:ext cx="2703434" cy="227260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295" y="2145320"/>
            <a:ext cx="5409101" cy="108585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294" y="5272780"/>
            <a:ext cx="5409101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48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77"/>
          <a:stretch/>
        </p:blipFill>
        <p:spPr>
          <a:xfrm>
            <a:off x="127936" y="4866596"/>
            <a:ext cx="3049130" cy="1265906"/>
          </a:xfrm>
          <a:prstGeom prst="rect">
            <a:avLst/>
          </a:prstGeom>
        </p:spPr>
      </p:pic>
      <p:grpSp>
        <p:nvGrpSpPr>
          <p:cNvPr id="10" name="群組 9"/>
          <p:cNvGrpSpPr/>
          <p:nvPr/>
        </p:nvGrpSpPr>
        <p:grpSpPr>
          <a:xfrm>
            <a:off x="181907" y="2353235"/>
            <a:ext cx="2995159" cy="1389951"/>
            <a:chOff x="414617" y="365126"/>
            <a:chExt cx="7886701" cy="3538539"/>
          </a:xfrm>
        </p:grpSpPr>
        <p:pic>
          <p:nvPicPr>
            <p:cNvPr id="5" name="圖片 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81350" y="655536"/>
              <a:ext cx="2324100" cy="2514600"/>
            </a:xfrm>
            <a:prstGeom prst="rect">
              <a:avLst/>
            </a:prstGeom>
          </p:spPr>
        </p:pic>
        <p:pic>
          <p:nvPicPr>
            <p:cNvPr id="8" name="圖片 7"/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782" r="10144" b="18024"/>
            <a:stretch/>
          </p:blipFill>
          <p:spPr>
            <a:xfrm>
              <a:off x="414617" y="585180"/>
              <a:ext cx="3173506" cy="3318485"/>
            </a:xfrm>
            <a:prstGeom prst="rect">
              <a:avLst/>
            </a:prstGeom>
          </p:spPr>
        </p:pic>
        <p:pic>
          <p:nvPicPr>
            <p:cNvPr id="9" name="圖片 8"/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782" r="10144" b="18024"/>
            <a:stretch/>
          </p:blipFill>
          <p:spPr>
            <a:xfrm>
              <a:off x="5127812" y="365126"/>
              <a:ext cx="3173506" cy="3318485"/>
            </a:xfrm>
            <a:prstGeom prst="rect">
              <a:avLst/>
            </a:prstGeom>
          </p:spPr>
        </p:pic>
      </p:grpSp>
      <p:pic>
        <p:nvPicPr>
          <p:cNvPr id="11" name="圖片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894" y="2145320"/>
            <a:ext cx="5301502" cy="108585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893" y="5272780"/>
            <a:ext cx="5301502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263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660181" y="1045934"/>
            <a:ext cx="8483819" cy="804768"/>
          </a:xfrm>
        </p:spPr>
        <p:txBody>
          <a:bodyPr>
            <a:normAutofit fontScale="90000"/>
          </a:bodyPr>
          <a:lstStyle/>
          <a:p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A: 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Animal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)___ </a:t>
            </a:r>
            <a:r>
              <a:rPr lang="zh-TW" altLang="en-US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be V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</a:t>
            </a:r>
            <a:r>
              <a:rPr lang="zh-TW" altLang="en-US" sz="3600" dirty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zh-TW" altLang="en-US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 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__(</a:t>
            </a:r>
            <a:r>
              <a:rPr lang="en-US" altLang="zh-TW" sz="3600" dirty="0" smtClean="0">
                <a:solidFill>
                  <a:srgbClr val="FF2F2F"/>
                </a:solidFill>
                <a:latin typeface="Kristen ITC" panose="03050502040202030202" pitchFamily="66" charset="0"/>
              </a:rPr>
              <a:t>Place</a:t>
            </a:r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)___?</a:t>
            </a:r>
            <a:endParaRPr lang="zh-TW" altLang="en-US" sz="3600" dirty="0">
              <a:solidFill>
                <a:srgbClr val="6C2E51"/>
              </a:solidFill>
              <a:latin typeface="Kristen ITC" panose="03050502040202030202" pitchFamily="66" charset="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229257" y="241166"/>
            <a:ext cx="7886700" cy="804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3600" dirty="0" smtClean="0">
                <a:solidFill>
                  <a:srgbClr val="6C2E51"/>
                </a:solidFill>
                <a:latin typeface="Kristen ITC" panose="03050502040202030202" pitchFamily="66" charset="0"/>
              </a:rPr>
              <a:t>Q: Where is the __________?</a:t>
            </a:r>
            <a:endParaRPr lang="zh-TW" altLang="en-US" sz="3600" dirty="0">
              <a:solidFill>
                <a:srgbClr val="6C2E51"/>
              </a:solidFill>
              <a:latin typeface="Kristen ITC" panose="03050502040202030202" pitchFamily="66" charset="0"/>
            </a:endParaRPr>
          </a:p>
        </p:txBody>
      </p:sp>
      <p:pic>
        <p:nvPicPr>
          <p:cNvPr id="6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378" y="1850702"/>
            <a:ext cx="7078717" cy="4932969"/>
          </a:xfr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3787896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群組 23"/>
          <p:cNvGrpSpPr/>
          <p:nvPr/>
        </p:nvGrpSpPr>
        <p:grpSpPr>
          <a:xfrm>
            <a:off x="821040" y="138807"/>
            <a:ext cx="2916457" cy="3232865"/>
            <a:chOff x="659040" y="185084"/>
            <a:chExt cx="2916457" cy="3232865"/>
          </a:xfrm>
        </p:grpSpPr>
        <p:pic>
          <p:nvPicPr>
            <p:cNvPr id="17" name="圖片 16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5841" y="185084"/>
              <a:ext cx="2142857" cy="2142857"/>
            </a:xfrm>
            <a:prstGeom prst="rect">
              <a:avLst/>
            </a:prstGeom>
          </p:spPr>
        </p:pic>
        <p:pic>
          <p:nvPicPr>
            <p:cNvPr id="19" name="圖片 1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9040" y="2332099"/>
              <a:ext cx="2916457" cy="1085850"/>
            </a:xfrm>
            <a:prstGeom prst="rect">
              <a:avLst/>
            </a:prstGeom>
          </p:spPr>
        </p:pic>
      </p:grpSp>
      <p:grpSp>
        <p:nvGrpSpPr>
          <p:cNvPr id="25" name="群組 24"/>
          <p:cNvGrpSpPr/>
          <p:nvPr/>
        </p:nvGrpSpPr>
        <p:grpSpPr>
          <a:xfrm>
            <a:off x="5421923" y="190884"/>
            <a:ext cx="2940750" cy="3045523"/>
            <a:chOff x="5421923" y="190884"/>
            <a:chExt cx="2940750" cy="3045523"/>
          </a:xfrm>
        </p:grpSpPr>
        <p:pic>
          <p:nvPicPr>
            <p:cNvPr id="6" name="圖片 5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21923" y="190884"/>
              <a:ext cx="2940750" cy="1859635"/>
            </a:xfrm>
            <a:prstGeom prst="rect">
              <a:avLst/>
            </a:prstGeom>
          </p:spPr>
        </p:pic>
        <p:pic>
          <p:nvPicPr>
            <p:cNvPr id="20" name="圖片 1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46216" y="2150557"/>
              <a:ext cx="2916457" cy="1085850"/>
            </a:xfrm>
            <a:prstGeom prst="rect">
              <a:avLst/>
            </a:prstGeom>
          </p:spPr>
        </p:pic>
      </p:grpSp>
      <p:grpSp>
        <p:nvGrpSpPr>
          <p:cNvPr id="27" name="群組 26"/>
          <p:cNvGrpSpPr/>
          <p:nvPr/>
        </p:nvGrpSpPr>
        <p:grpSpPr>
          <a:xfrm>
            <a:off x="5505949" y="3436482"/>
            <a:ext cx="2916457" cy="3421518"/>
            <a:chOff x="5505949" y="3436482"/>
            <a:chExt cx="2916457" cy="3421518"/>
          </a:xfrm>
        </p:grpSpPr>
        <p:pic>
          <p:nvPicPr>
            <p:cNvPr id="7" name="圖片 6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1743" y="3436482"/>
              <a:ext cx="1704867" cy="2335668"/>
            </a:xfrm>
            <a:prstGeom prst="rect">
              <a:avLst/>
            </a:prstGeom>
          </p:spPr>
        </p:pic>
        <p:pic>
          <p:nvPicPr>
            <p:cNvPr id="21" name="圖片 2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5949" y="5772150"/>
              <a:ext cx="2916457" cy="1085850"/>
            </a:xfrm>
            <a:prstGeom prst="rect">
              <a:avLst/>
            </a:prstGeom>
          </p:spPr>
        </p:pic>
      </p:grpSp>
      <p:grpSp>
        <p:nvGrpSpPr>
          <p:cNvPr id="28" name="群組 27"/>
          <p:cNvGrpSpPr/>
          <p:nvPr/>
        </p:nvGrpSpPr>
        <p:grpSpPr>
          <a:xfrm>
            <a:off x="434702" y="4021232"/>
            <a:ext cx="3689131" cy="2836768"/>
            <a:chOff x="161060" y="209145"/>
            <a:chExt cx="3689131" cy="2836768"/>
          </a:xfrm>
        </p:grpSpPr>
        <p:pic>
          <p:nvPicPr>
            <p:cNvPr id="29" name="圖片 28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3958" y="209145"/>
              <a:ext cx="1201214" cy="1637523"/>
            </a:xfrm>
            <a:prstGeom prst="rect">
              <a:avLst/>
            </a:prstGeom>
          </p:spPr>
        </p:pic>
        <p:pic>
          <p:nvPicPr>
            <p:cNvPr id="30" name="圖片 2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060" y="1960063"/>
              <a:ext cx="3689131" cy="10858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21104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161</Words>
  <Application>Microsoft Office PowerPoint</Application>
  <PresentationFormat>如螢幕大小 (4:3)</PresentationFormat>
  <Paragraphs>44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6" baseType="lpstr">
      <vt:lpstr>華康兒風體W4(P)</vt:lpstr>
      <vt:lpstr>PMingLiU</vt:lpstr>
      <vt:lpstr>標楷體</vt:lpstr>
      <vt:lpstr>Arial</vt:lpstr>
      <vt:lpstr>Calibri</vt:lpstr>
      <vt:lpstr>Calibri Light</vt:lpstr>
      <vt:lpstr>Comic Sans MS</vt:lpstr>
      <vt:lpstr>Kristen ITC</vt:lpstr>
      <vt:lpstr>Office 佈景主題</vt:lpstr>
      <vt:lpstr>PowerPoint 簡報</vt:lpstr>
      <vt:lpstr>Where is the apple?</vt:lpstr>
      <vt:lpstr>Where的疑問句</vt:lpstr>
      <vt:lpstr>Where is the apple?</vt:lpstr>
      <vt:lpstr>PowerPoint 簡報</vt:lpstr>
      <vt:lpstr>PowerPoint 簡報</vt:lpstr>
      <vt:lpstr>PowerPoint 簡報</vt:lpstr>
      <vt:lpstr>A: __(Animal)___  __(be V)__  __(Place)___?</vt:lpstr>
      <vt:lpstr>PowerPoint 簡報</vt:lpstr>
      <vt:lpstr>A: __(Animal)___  __(be V)__  __(Place)___?</vt:lpstr>
      <vt:lpstr>PowerPoint 簡報</vt:lpstr>
      <vt:lpstr>A: __(Animal)___  __(be V)__  __(Place)___?</vt:lpstr>
      <vt:lpstr>PowerPoint 簡報</vt:lpstr>
      <vt:lpstr>A: __(Animal)___  __(be V)__  __(Place)___?</vt:lpstr>
      <vt:lpstr>PowerPoint 簡報</vt:lpstr>
      <vt:lpstr>A: __(Animal)___  __(be V)__  __(Place)___?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who-where</dc:title>
  <dc:creator>Zhao Guan</dc:creator>
  <cp:lastModifiedBy>王雅芳</cp:lastModifiedBy>
  <cp:revision>21</cp:revision>
  <dcterms:created xsi:type="dcterms:W3CDTF">2015-02-03T06:54:28Z</dcterms:created>
  <dcterms:modified xsi:type="dcterms:W3CDTF">2015-03-13T12:16:56Z</dcterms:modified>
</cp:coreProperties>
</file>