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2" r:id="rId3"/>
    <p:sldId id="261" r:id="rId4"/>
    <p:sldId id="264" r:id="rId5"/>
    <p:sldId id="267" r:id="rId6"/>
    <p:sldId id="265" r:id="rId7"/>
    <p:sldId id="266" r:id="rId8"/>
    <p:sldId id="269" r:id="rId9"/>
    <p:sldId id="268" r:id="rId10"/>
    <p:sldId id="282" r:id="rId11"/>
    <p:sldId id="284" r:id="rId12"/>
    <p:sldId id="283" r:id="rId13"/>
    <p:sldId id="285" r:id="rId14"/>
    <p:sldId id="271" r:id="rId15"/>
    <p:sldId id="278" r:id="rId16"/>
    <p:sldId id="279" r:id="rId17"/>
    <p:sldId id="280" r:id="rId18"/>
    <p:sldId id="281" r:id="rId19"/>
    <p:sldId id="286" r:id="rId20"/>
    <p:sldId id="287" r:id="rId21"/>
    <p:sldId id="288" r:id="rId22"/>
    <p:sldId id="289" r:id="rId23"/>
    <p:sldId id="272" r:id="rId24"/>
    <p:sldId id="270" r:id="rId25"/>
    <p:sldId id="273" r:id="rId26"/>
    <p:sldId id="274" r:id="rId27"/>
    <p:sldId id="277" r:id="rId28"/>
    <p:sldId id="29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5050"/>
    <a:srgbClr val="FF6600"/>
    <a:srgbClr val="319391"/>
    <a:srgbClr val="993366"/>
    <a:srgbClr val="B3E7C4"/>
    <a:srgbClr val="92D050"/>
    <a:srgbClr val="D6F2DF"/>
    <a:srgbClr val="C8F676"/>
    <a:srgbClr val="DEF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3993" autoAdjust="0"/>
  </p:normalViewPr>
  <p:slideViewPr>
    <p:cSldViewPr snapToGrid="0">
      <p:cViewPr varScale="1">
        <p:scale>
          <a:sx n="61" d="100"/>
          <a:sy n="61" d="100"/>
        </p:scale>
        <p:origin x="12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E8828-532A-4376-B7AA-D65EA7AD5EB0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73547-EF5D-4C61-9894-D374F73ED1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空格可以讓大學伴自行補充教學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73547-EF5D-4C61-9894-D374F73ED14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0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73547-EF5D-4C61-9894-D374F73ED14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7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2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4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87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6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18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4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4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72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EC27-D0FB-44EC-9927-A42A08243C9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3575-61C0-45A2-9E72-C87EF43A4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8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jpg"/><Relationship Id="rId5" Type="http://schemas.openxmlformats.org/officeDocument/2006/relationships/image" Target="../media/image32.jpeg"/><Relationship Id="rId10" Type="http://schemas.openxmlformats.org/officeDocument/2006/relationships/image" Target="../media/image34.jpeg"/><Relationship Id="rId4" Type="http://schemas.openxmlformats.org/officeDocument/2006/relationships/image" Target="../media/image23.jpg"/><Relationship Id="rId9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/>
        </p:nvSpPr>
        <p:spPr>
          <a:xfrm>
            <a:off x="525780" y="838518"/>
            <a:ext cx="8092440" cy="518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教育部</a:t>
            </a:r>
            <a: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104</a:t>
            </a:r>
            <a:r>
              <a:rPr lang="zh-TW" altLang="en-US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年</a:t>
            </a:r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數位學伴線上課業輔導服務</a:t>
            </a:r>
            <a:r>
              <a:rPr lang="zh-TW" altLang="en-US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計畫</a:t>
            </a: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7" name="副標題 2"/>
          <p:cNvSpPr>
            <a:spLocks noGrp="1"/>
          </p:cNvSpPr>
          <p:nvPr/>
        </p:nvSpPr>
        <p:spPr>
          <a:xfrm>
            <a:off x="1023321" y="3586481"/>
            <a:ext cx="6858000" cy="266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：過去式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 algn="l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者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519706" y="1621209"/>
            <a:ext cx="1415302" cy="341632"/>
          </a:xfrm>
          <a:prstGeom prst="rect">
            <a:avLst/>
          </a:prstGeom>
          <a:noFill/>
        </p:spPr>
        <p:txBody>
          <a:bodyPr spcFirstLastPara="1" vert="horz" wrap="square" lIns="91440" tIns="45720" rIns="91440" bIns="45720" numCol="1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smtClean="0">
                <a:solidFill>
                  <a:srgbClr val="7F2D5C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My diary</a:t>
            </a:r>
            <a:endParaRPr lang="zh-TW" altLang="en-US" sz="1800" dirty="0">
              <a:solidFill>
                <a:srgbClr val="7F2D5C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672106" y="1773609"/>
            <a:ext cx="1415302" cy="341632"/>
          </a:xfrm>
          <a:prstGeom prst="rect">
            <a:avLst/>
          </a:prstGeom>
          <a:noFill/>
        </p:spPr>
        <p:txBody>
          <a:bodyPr spcFirstLastPara="1" vert="horz" wrap="square" lIns="91440" tIns="45720" rIns="91440" bIns="45720" numCol="1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smtClean="0">
                <a:solidFill>
                  <a:srgbClr val="7F2D5C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My diary</a:t>
            </a:r>
            <a:endParaRPr lang="zh-TW" altLang="en-US" sz="1800" dirty="0">
              <a:solidFill>
                <a:srgbClr val="7F2D5C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4133850" y="6294120"/>
            <a:ext cx="4610100" cy="411480"/>
          </a:xfrm>
          <a:solidFill>
            <a:srgbClr val="FEC06E"/>
          </a:solidFill>
          <a:effectLst>
            <a:softEdge rad="3175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本教材可配合小學伴課本參考使</a:t>
            </a:r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88271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否定句</a:t>
            </a:r>
            <a:endParaRPr lang="zh-TW" altLang="en-US" dirty="0">
              <a:solidFill>
                <a:srgbClr val="31939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37872"/>
              </p:ext>
            </p:extLst>
          </p:nvPr>
        </p:nvGraphicFramePr>
        <p:xfrm>
          <a:off x="628650" y="1894114"/>
          <a:ext cx="8167008" cy="227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980"/>
                <a:gridCol w="1447800"/>
                <a:gridCol w="2082956"/>
                <a:gridCol w="2340272"/>
              </a:tblGrid>
              <a:tr h="320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was</a:t>
                      </a:r>
                      <a:endParaRPr lang="zh-TW" altLang="en-US" sz="28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happy..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TW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teacher</a:t>
                      </a:r>
                    </a:p>
                    <a:p>
                      <a:pPr algn="ctr"/>
                      <a:r>
                        <a:rPr lang="en-US" altLang="zh-TW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at home</a:t>
                      </a:r>
                    </a:p>
                    <a:p>
                      <a:pPr algn="ctr"/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B050"/>
                          </a:solidFill>
                        </a:rPr>
                        <a:t>were</a:t>
                      </a:r>
                      <a:endParaRPr lang="zh-TW" altLang="en-US" sz="2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2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was</a:t>
                      </a:r>
                      <a:endParaRPr lang="zh-TW" altLang="en-US" sz="2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9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" y="2744381"/>
            <a:ext cx="1441217" cy="16036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3" y="306463"/>
            <a:ext cx="1853657" cy="18536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" y="4932250"/>
            <a:ext cx="1546412" cy="159539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1000866"/>
            <a:ext cx="6148388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3099163"/>
            <a:ext cx="6251482" cy="1085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5124057"/>
            <a:ext cx="6251482" cy="10858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544458" y="306463"/>
            <a:ext cx="306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用否定句練習一下</a:t>
            </a:r>
            <a:r>
              <a:rPr lang="en-US" altLang="zh-TW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sz="2800" dirty="0">
              <a:solidFill>
                <a:srgbClr val="319391"/>
              </a:solidFill>
              <a:effectLst>
                <a:glow rad="101600">
                  <a:srgbClr val="B3E7C4">
                    <a:alpha val="60000"/>
                  </a:srgb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543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0679" y="528412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疑問句</a:t>
            </a:r>
            <a:endParaRPr lang="zh-TW" altLang="en-US" dirty="0">
              <a:solidFill>
                <a:srgbClr val="31939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52677"/>
              </p:ext>
            </p:extLst>
          </p:nvPr>
        </p:nvGraphicFramePr>
        <p:xfrm>
          <a:off x="628650" y="1979022"/>
          <a:ext cx="8172450" cy="316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512"/>
                <a:gridCol w="2404501"/>
                <a:gridCol w="2423738"/>
                <a:gridCol w="1468699"/>
              </a:tblGrid>
              <a:tr h="3835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was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B3E7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happy..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TW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teacher</a:t>
                      </a:r>
                    </a:p>
                    <a:p>
                      <a:pPr algn="ctr"/>
                      <a:r>
                        <a:rPr lang="en-US" altLang="zh-TW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at home</a:t>
                      </a:r>
                    </a:p>
                    <a:p>
                      <a:pPr algn="ctr"/>
                      <a:endParaRPr lang="zh-TW" altLang="en-US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?</a:t>
                      </a:r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</a:tr>
              <a:tr h="5433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were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F2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D6F2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94114"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was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55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5" y="3809521"/>
            <a:ext cx="1323308" cy="2309037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98083"/>
            <a:ext cx="1452022" cy="145202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2" y="1481169"/>
            <a:ext cx="6251482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2" y="4711037"/>
            <a:ext cx="6251482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44458" y="306463"/>
            <a:ext cx="306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用疑問句練習一下</a:t>
            </a:r>
            <a:r>
              <a:rPr lang="en-US" altLang="zh-TW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sz="2800" dirty="0">
              <a:solidFill>
                <a:srgbClr val="319391"/>
              </a:solidFill>
              <a:effectLst>
                <a:glow rad="101600">
                  <a:srgbClr val="B3E7C4">
                    <a:alpha val="60000"/>
                  </a:srgb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1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過去式：一般動詞的動詞變化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我吃蘋果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empus Sans ITC" panose="04020404030D07020202" pitchFamily="82" charset="0"/>
                <a:ea typeface="華康兒風體W4(P)" panose="020F0400000000000000" pitchFamily="34" charset="-120"/>
              </a:rPr>
              <a:t>I eat an apple.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empus Sans ITC" panose="04020404030D07020202" pitchFamily="82" charset="0"/>
                <a:ea typeface="華康兒風體W4(P)" panose="020F0400000000000000" pitchFamily="34" charset="-120"/>
              </a:rPr>
              <a:t>I ate an apple.(eat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Tempus Sans ITC" panose="04020404030D07020202" pitchFamily="82" charset="0"/>
                <a:ea typeface="華康兒風體W4(P)" panose="020F0400000000000000" pitchFamily="34" charset="-120"/>
              </a:rPr>
              <a:t>屬於不規則動詞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Tempus Sans ITC" panose="04020404030D07020202" pitchFamily="82" charset="0"/>
                <a:ea typeface="華康兒風體W4(P)" panose="020F0400000000000000" pitchFamily="34" charset="-120"/>
              </a:rPr>
              <a:t>)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  <a:latin typeface="Tempus Sans ITC" panose="04020404030D07020202" pitchFamily="82" charset="0"/>
              <a:ea typeface="華康兒風體W4(P)" panose="020F04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7" y="1690689"/>
            <a:ext cx="556226" cy="60181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33650" y="3478074"/>
            <a:ext cx="432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一般動詞的</a:t>
            </a:r>
            <a:r>
              <a:rPr lang="zh-TW" altLang="en-US" sz="2800" dirty="0" smtClean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規則變化</a:t>
            </a:r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(</a:t>
            </a:r>
            <a:r>
              <a:rPr lang="en-US" altLang="zh-TW" sz="2800" dirty="0" smtClean="0">
                <a:solidFill>
                  <a:srgbClr val="FF8A33"/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+</a:t>
            </a:r>
            <a:r>
              <a:rPr lang="en-US" altLang="zh-TW" sz="2800" dirty="0" err="1" smtClean="0">
                <a:solidFill>
                  <a:srgbClr val="FF8A33"/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ed</a:t>
            </a:r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)</a:t>
            </a:r>
            <a:endParaRPr lang="zh-TW" altLang="en-US" sz="2800" dirty="0">
              <a:solidFill>
                <a:srgbClr val="F60064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61995"/>
              </p:ext>
            </p:extLst>
          </p:nvPr>
        </p:nvGraphicFramePr>
        <p:xfrm>
          <a:off x="723444" y="4001294"/>
          <a:ext cx="7697112" cy="243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78"/>
                <a:gridCol w="1924278"/>
                <a:gridCol w="1924278"/>
                <a:gridCol w="1924278"/>
              </a:tblGrid>
              <a:tr h="437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6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6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6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6782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ask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call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D4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jump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listen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E1E6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pick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watch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1CB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D4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look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open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73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9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39850" y="366574"/>
            <a:ext cx="659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一般動詞的</a:t>
            </a:r>
            <a:r>
              <a:rPr lang="zh-TW" altLang="en-US" sz="2800" dirty="0" smtClean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規則變化</a:t>
            </a:r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(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字尾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有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e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，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直接加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d</a:t>
            </a:r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)</a:t>
            </a:r>
            <a:endParaRPr lang="zh-TW" altLang="en-US" sz="2800" dirty="0">
              <a:solidFill>
                <a:srgbClr val="F60064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36816"/>
              </p:ext>
            </p:extLst>
          </p:nvPr>
        </p:nvGraphicFramePr>
        <p:xfrm>
          <a:off x="850444" y="1346994"/>
          <a:ext cx="7697112" cy="14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78"/>
                <a:gridCol w="1924278"/>
                <a:gridCol w="1924278"/>
                <a:gridCol w="1924278"/>
              </a:tblGrid>
              <a:tr h="437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move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like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AAC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close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live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339850" y="3300274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一般動詞的</a:t>
            </a:r>
            <a:r>
              <a:rPr lang="zh-TW" altLang="en-US" sz="2800" dirty="0" smtClean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規則變化</a:t>
            </a:r>
            <a:endParaRPr lang="en-US" altLang="zh-TW" sz="2800" dirty="0" smtClean="0">
              <a:solidFill>
                <a:srgbClr val="F6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(</a:t>
            </a:r>
            <a:r>
              <a:rPr lang="zh-TW" altLang="en-US" sz="2800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「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子音＋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y</a:t>
            </a:r>
            <a:r>
              <a:rPr lang="zh-TW" altLang="en-US" sz="2800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」時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，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去掉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y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+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en-US" altLang="zh-TW" sz="28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ied</a:t>
            </a:r>
            <a:r>
              <a:rPr lang="en-US" altLang="zh-TW" sz="2800" dirty="0" smtClean="0">
                <a:solidFill>
                  <a:srgbClr val="F60064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)</a:t>
            </a:r>
            <a:endParaRPr lang="zh-TW" altLang="en-US" sz="2800" dirty="0">
              <a:solidFill>
                <a:srgbClr val="F60064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35581"/>
              </p:ext>
            </p:extLst>
          </p:nvPr>
        </p:nvGraphicFramePr>
        <p:xfrm>
          <a:off x="824589" y="4267994"/>
          <a:ext cx="7697112" cy="14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78"/>
                <a:gridCol w="1924278"/>
                <a:gridCol w="1924278"/>
                <a:gridCol w="1924278"/>
              </a:tblGrid>
              <a:tr h="437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fly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F2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6F2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study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6F2D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F2DF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cry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try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246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28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25551" y="734874"/>
            <a:ext cx="6686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一般動詞的</a:t>
            </a:r>
            <a:r>
              <a:rPr lang="zh-TW" altLang="en-US" sz="2800" dirty="0" smtClean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規則變化</a:t>
            </a:r>
            <a:endParaRPr lang="en-US" altLang="zh-TW" sz="2800" dirty="0" smtClean="0">
              <a:solidFill>
                <a:srgbClr val="F6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動詞為「</a:t>
            </a:r>
            <a:r>
              <a:rPr lang="zh-TW" altLang="en-US" sz="2800" u="sng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子音 </a:t>
            </a:r>
            <a:r>
              <a:rPr lang="en-US" altLang="zh-TW" sz="2800" u="sng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+ </a:t>
            </a:r>
            <a:r>
              <a:rPr lang="zh-TW" altLang="en-US" sz="2800" u="sng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母音 </a:t>
            </a:r>
            <a:r>
              <a:rPr lang="en-US" altLang="zh-TW" sz="2800" u="sng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+ </a:t>
            </a:r>
            <a:r>
              <a:rPr lang="zh-TW" altLang="en-US" sz="2800" u="sng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子音</a:t>
            </a:r>
            <a:r>
              <a:rPr lang="zh-TW" altLang="en-US" sz="2800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」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排列時，須</a:t>
            </a:r>
            <a:endParaRPr lang="en-US" altLang="zh-TW" sz="2800" dirty="0" smtClean="0">
              <a:solidFill>
                <a:srgbClr val="FF8A33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重覆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字尾</a:t>
            </a:r>
            <a:r>
              <a:rPr lang="zh-TW" altLang="en-US" sz="2800" dirty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，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再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+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 </a:t>
            </a:r>
            <a:r>
              <a:rPr lang="en-US" altLang="zh-TW" sz="2800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華康兒風體W4(P)" panose="020F0400000000000000" pitchFamily="34" charset="-120"/>
              </a:rPr>
              <a:t>ed</a:t>
            </a:r>
            <a:endParaRPr lang="zh-TW" altLang="en-US" sz="2800" dirty="0">
              <a:solidFill>
                <a:srgbClr val="F60064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98850"/>
              </p:ext>
            </p:extLst>
          </p:nvPr>
        </p:nvGraphicFramePr>
        <p:xfrm>
          <a:off x="875389" y="2210594"/>
          <a:ext cx="7697112" cy="14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78"/>
                <a:gridCol w="1924278"/>
                <a:gridCol w="1924278"/>
                <a:gridCol w="1924278"/>
              </a:tblGrid>
              <a:tr h="437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8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8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8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8E3D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drop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jog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97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hug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hit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28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256915">
            <a:off x="146050" y="588142"/>
            <a:ext cx="2470150" cy="701731"/>
          </a:xfrm>
          <a:noFill/>
        </p:spPr>
        <p:txBody>
          <a:bodyPr spcFirstLastPara="1" vert="horz" wrap="square" lIns="91440" tIns="45720" rIns="91440" bIns="45720" numCol="1" rtlCol="0" anchor="ctr">
            <a:prstTxWarp prst="textArchUp">
              <a:avLst/>
            </a:prstTxWarp>
            <a:spAutoFit/>
          </a:bodyPr>
          <a:lstStyle/>
          <a:p>
            <a:r>
              <a:rPr lang="zh-TW" altLang="en-US" dirty="0">
                <a:solidFill>
                  <a:srgbClr val="319391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牛刀小試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991272"/>
              </p:ext>
            </p:extLst>
          </p:nvPr>
        </p:nvGraphicFramePr>
        <p:xfrm>
          <a:off x="335056" y="1212289"/>
          <a:ext cx="8578848" cy="5115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08"/>
                <a:gridCol w="1429808"/>
                <a:gridCol w="1429808"/>
                <a:gridCol w="1429808"/>
                <a:gridCol w="1429808"/>
                <a:gridCol w="1429808"/>
              </a:tblGrid>
              <a:tr h="5111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clean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use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carry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AAC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stop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wait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smoke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F676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try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wash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start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AAC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talk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work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live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F676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want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love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visit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AAC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enjoy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believe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need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F676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wash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brush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take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DEF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AAC"/>
                    </a:solidFill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Rockwell" panose="02060603020205020403" pitchFamily="18" charset="0"/>
                        </a:rPr>
                        <a:t>write</a:t>
                      </a:r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43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08250" y="404674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一般動詞的</a:t>
            </a:r>
            <a:r>
              <a:rPr lang="zh-TW" altLang="en-US" sz="2800" dirty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不</a:t>
            </a:r>
            <a:r>
              <a:rPr lang="zh-TW" altLang="en-US" sz="2800" dirty="0" smtClean="0">
                <a:solidFill>
                  <a:srgbClr val="F6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規則變化</a:t>
            </a:r>
            <a:endParaRPr lang="zh-TW" altLang="en-US" sz="2800" dirty="0">
              <a:solidFill>
                <a:srgbClr val="F6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70568"/>
              </p:ext>
            </p:extLst>
          </p:nvPr>
        </p:nvGraphicFramePr>
        <p:xfrm>
          <a:off x="799644" y="1219994"/>
          <a:ext cx="7697112" cy="495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78"/>
                <a:gridCol w="1924278"/>
                <a:gridCol w="1924278"/>
                <a:gridCol w="1924278"/>
              </a:tblGrid>
              <a:tr h="437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現在式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過去式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eat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go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drink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do</a:t>
                      </a:r>
                      <a:endParaRPr lang="zh-TW" alt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F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see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run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read</a:t>
                      </a:r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sleep</a:t>
                      </a:r>
                      <a:endParaRPr lang="zh-TW" alt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F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F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F"/>
                    </a:solidFill>
                  </a:tcPr>
                </a:tc>
              </a:tr>
              <a:tr h="49400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2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54483"/>
              </p:ext>
            </p:extLst>
          </p:nvPr>
        </p:nvGraphicFramePr>
        <p:xfrm>
          <a:off x="541564" y="2866572"/>
          <a:ext cx="8167008" cy="236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522"/>
                <a:gridCol w="1658258"/>
                <a:gridCol w="2082956"/>
                <a:gridCol w="2340272"/>
              </a:tblGrid>
              <a:tr h="32037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助動詞</a:t>
                      </a:r>
                      <a:r>
                        <a:rPr lang="en-US" altLang="zh-TW" sz="2400" b="0" dirty="0" smtClean="0">
                          <a:latin typeface="Rockwell" panose="02060603020205020403" pitchFamily="18" charset="0"/>
                          <a:ea typeface="華康兒風體W4(P)" panose="020F0400000000000000" pitchFamily="34" charset="-120"/>
                        </a:rPr>
                        <a:t>do</a:t>
                      </a:r>
                      <a:endParaRPr lang="zh-TW" altLang="en-US" sz="2400" b="0" dirty="0">
                        <a:latin typeface="Rockwell" panose="02060603020205020403" pitchFamily="18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原形動詞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時間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F67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didn’t</a:t>
                      </a:r>
                    </a:p>
                    <a:p>
                      <a:pPr algn="ctr"/>
                      <a:endParaRPr lang="en-US" altLang="zh-TW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did not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0070C0"/>
                          </a:solidFill>
                        </a:rPr>
                        <a:t>go to school</a:t>
                      </a:r>
                      <a:endParaRPr lang="zh-TW" altLang="en-US" sz="2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yesterday</a:t>
                      </a:r>
                      <a:endParaRPr lang="en-US" altLang="zh-TW" sz="2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this morning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last night</a:t>
                      </a:r>
                    </a:p>
                  </a:txBody>
                  <a:tcPr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DEF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2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67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0679" y="528412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一般動詞：否定句</a:t>
            </a:r>
            <a:endParaRPr lang="zh-TW" altLang="en-US" dirty="0">
              <a:solidFill>
                <a:srgbClr val="31939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46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5B"/>
                </a:solidFill>
                <a:effectLst>
                  <a:glow rad="101600">
                    <a:srgbClr val="319391">
                      <a:alpha val="4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什麼是過去式</a:t>
            </a:r>
            <a:r>
              <a:rPr lang="en-US" altLang="zh-TW" dirty="0" smtClean="0">
                <a:solidFill>
                  <a:srgbClr val="FFFF5B"/>
                </a:solidFill>
                <a:effectLst>
                  <a:glow rad="101600">
                    <a:srgbClr val="319391">
                      <a:alpha val="4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dirty="0">
              <a:solidFill>
                <a:srgbClr val="FFFF5B"/>
              </a:solidFill>
              <a:effectLst>
                <a:glow rad="101600">
                  <a:srgbClr val="319391">
                    <a:alpha val="40000"/>
                  </a:srgb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53913" y="2131358"/>
            <a:ext cx="7036174" cy="1399801"/>
            <a:chOff x="951380" y="3247464"/>
            <a:chExt cx="7036174" cy="1399801"/>
          </a:xfrm>
        </p:grpSpPr>
        <p:cxnSp>
          <p:nvCxnSpPr>
            <p:cNvPr id="4" name="直線接點 3"/>
            <p:cNvCxnSpPr/>
            <p:nvPr/>
          </p:nvCxnSpPr>
          <p:spPr>
            <a:xfrm flipV="1">
              <a:off x="951380" y="3550023"/>
              <a:ext cx="7036174" cy="40342"/>
            </a:xfrm>
            <a:prstGeom prst="line">
              <a:avLst/>
            </a:prstGeom>
            <a:ln w="76200">
              <a:solidFill>
                <a:srgbClr val="31939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4308103" y="3247464"/>
              <a:ext cx="0" cy="60511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7217150" y="3287806"/>
              <a:ext cx="0" cy="60511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1506633" y="3247464"/>
              <a:ext cx="0" cy="60511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1009091" y="4124045"/>
              <a:ext cx="1034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F2B800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過去</a:t>
              </a:r>
              <a:endParaRPr lang="zh-TW" altLang="en-US" sz="2800" dirty="0">
                <a:solidFill>
                  <a:srgbClr val="F2B8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952036" y="4114799"/>
              <a:ext cx="1034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F2B800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現在</a:t>
              </a:r>
              <a:endParaRPr lang="zh-TW" altLang="en-US" sz="2800" dirty="0">
                <a:solidFill>
                  <a:srgbClr val="F2B8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894981" y="4114798"/>
              <a:ext cx="1034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F2B800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未來</a:t>
              </a:r>
              <a:endParaRPr lang="zh-TW" altLang="en-US" sz="2800" dirty="0">
                <a:solidFill>
                  <a:srgbClr val="F2B8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450120" y="4712929"/>
            <a:ext cx="4129648" cy="1701375"/>
            <a:chOff x="178455" y="4978913"/>
            <a:chExt cx="4129648" cy="1701375"/>
          </a:xfrm>
        </p:grpSpPr>
        <p:sp>
          <p:nvSpPr>
            <p:cNvPr id="14" name="文字方塊 13"/>
            <p:cNvSpPr txBox="1"/>
            <p:nvPr/>
          </p:nvSpPr>
          <p:spPr>
            <a:xfrm>
              <a:off x="579907" y="5371631"/>
              <a:ext cx="3728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2800" dirty="0" smtClean="0">
                  <a:solidFill>
                    <a:srgbClr val="FF3737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我吃飯。</a:t>
              </a:r>
              <a:endParaRPr lang="zh-TW" altLang="en-US" sz="2800" dirty="0">
                <a:solidFill>
                  <a:srgbClr val="FF3737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79907" y="6157068"/>
              <a:ext cx="3728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2800" dirty="0" smtClean="0">
                  <a:solidFill>
                    <a:srgbClr val="FF3737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我吃飯了。</a:t>
              </a:r>
              <a:endParaRPr lang="zh-TW" altLang="en-US" sz="2800" dirty="0">
                <a:solidFill>
                  <a:srgbClr val="FF3737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8455" y="4978913"/>
              <a:ext cx="3728196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zh-TW" altLang="en-US" sz="2800" dirty="0" smtClean="0">
                  <a:solidFill>
                    <a:srgbClr val="FF6600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請比較看看</a:t>
              </a:r>
              <a:r>
                <a:rPr lang="en-US" altLang="zh-TW" sz="2800" dirty="0" smtClean="0">
                  <a:solidFill>
                    <a:srgbClr val="FF6600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!!</a:t>
              </a:r>
              <a:endParaRPr lang="zh-TW" altLang="en-US" sz="2800" dirty="0">
                <a:solidFill>
                  <a:srgbClr val="FF66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61595"/>
            <a:ext cx="3280962" cy="25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329127"/>
            <a:ext cx="2270333" cy="227033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749211"/>
            <a:ext cx="2234177" cy="157106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21830" y="53829"/>
            <a:ext cx="306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用否定句練習一下</a:t>
            </a:r>
            <a:r>
              <a:rPr lang="en-US" altLang="zh-TW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sz="2800" dirty="0">
              <a:solidFill>
                <a:srgbClr val="319391"/>
              </a:solidFill>
              <a:effectLst>
                <a:glow rad="101600">
                  <a:srgbClr val="B3E7C4">
                    <a:alpha val="60000"/>
                  </a:srgb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89" y="1234426"/>
            <a:ext cx="6251482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89" y="4464294"/>
            <a:ext cx="6251482" cy="108585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95086" y="2320276"/>
            <a:ext cx="180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defRPr>
            </a:lvl1pPr>
          </a:lstStyle>
          <a:p>
            <a:r>
              <a:rPr lang="en-US" altLang="zh-TW" dirty="0"/>
              <a:t>yesterday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2650" y="5599460"/>
            <a:ext cx="180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defRPr>
            </a:lvl1pPr>
          </a:lstStyle>
          <a:p>
            <a:r>
              <a:rPr lang="en-US" altLang="zh-TW" dirty="0"/>
              <a:t>last night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370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5155"/>
              </p:ext>
            </p:extLst>
          </p:nvPr>
        </p:nvGraphicFramePr>
        <p:xfrm>
          <a:off x="527050" y="2690221"/>
          <a:ext cx="8172450" cy="259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513"/>
                <a:gridCol w="1854503"/>
                <a:gridCol w="2296963"/>
                <a:gridCol w="1799771"/>
                <a:gridCol w="774700"/>
              </a:tblGrid>
              <a:tr h="39480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助動詞</a:t>
                      </a:r>
                      <a:r>
                        <a:rPr lang="en-US" altLang="zh-TW" sz="2400" b="0" dirty="0" smtClean="0">
                          <a:latin typeface="Rockwell" panose="02060603020205020403" pitchFamily="18" charset="0"/>
                          <a:ea typeface="華康兒風體W4(P)" panose="020F0400000000000000" pitchFamily="34" charset="-120"/>
                        </a:rPr>
                        <a:t>do</a:t>
                      </a:r>
                      <a:endParaRPr lang="zh-TW" altLang="en-US" sz="2400" b="0" dirty="0">
                        <a:latin typeface="Rockwell" panose="02060603020205020403" pitchFamily="18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原形動詞</a:t>
                      </a:r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時間</a:t>
                      </a:r>
                    </a:p>
                  </a:txBody>
                  <a:tcP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19391"/>
                    </a:solidFill>
                  </a:tcPr>
                </a:tc>
              </a:tr>
              <a:tr h="469234"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Did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B3E7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endParaRPr lang="zh-TW" altLang="en-US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0070C0"/>
                          </a:solidFill>
                        </a:rPr>
                        <a:t>go to school</a:t>
                      </a:r>
                      <a:endParaRPr lang="zh-TW" altLang="en-US" sz="28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yesterday</a:t>
                      </a:r>
                      <a:endParaRPr lang="en-US" altLang="zh-TW" sz="2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this morning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last night</a:t>
                      </a:r>
                    </a:p>
                  </a:txBody>
                  <a:tcP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?</a:t>
                      </a:r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</a:tr>
              <a:tr h="469234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F2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D6F2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99458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2674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7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0679" y="528412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66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一般動詞：疑問句</a:t>
            </a:r>
            <a:endParaRPr lang="zh-TW" altLang="en-US" dirty="0">
              <a:solidFill>
                <a:srgbClr val="FF66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387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3" y="145143"/>
            <a:ext cx="1877790" cy="26436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r="15071"/>
          <a:stretch/>
        </p:blipFill>
        <p:spPr>
          <a:xfrm>
            <a:off x="6825849" y="3478162"/>
            <a:ext cx="1930400" cy="24061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0"/>
            <a:ext cx="306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  <a:r>
              <a:rPr lang="zh-TW" altLang="en-US" sz="2800" dirty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句練習一下</a:t>
            </a:r>
            <a:r>
              <a:rPr lang="en-US" altLang="zh-TW" sz="2800" dirty="0" smtClean="0">
                <a:solidFill>
                  <a:srgbClr val="319391"/>
                </a:solidFill>
                <a:effectLst>
                  <a:glow rad="101600">
                    <a:srgbClr val="B3E7C4">
                      <a:alpha val="60000"/>
                    </a:srgb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sz="2800" dirty="0">
              <a:solidFill>
                <a:srgbClr val="319391"/>
              </a:solidFill>
              <a:effectLst>
                <a:glow rad="101600">
                  <a:srgbClr val="B3E7C4">
                    <a:alpha val="60000"/>
                  </a:srgb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" y="987683"/>
            <a:ext cx="625148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" y="4217551"/>
            <a:ext cx="6251482" cy="108585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146293" y="2788776"/>
            <a:ext cx="180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defRPr>
            </a:lvl1pPr>
          </a:lstStyle>
          <a:p>
            <a:r>
              <a:rPr lang="en-US" altLang="zh-TW" dirty="0"/>
              <a:t>this morning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88111" y="5973484"/>
            <a:ext cx="180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defRPr>
            </a:lvl1pPr>
          </a:lstStyle>
          <a:p>
            <a:r>
              <a:rPr lang="en-US" altLang="zh-TW" dirty="0"/>
              <a:t>last weekend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35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8" y="284455"/>
            <a:ext cx="2031962" cy="20963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72" y="274504"/>
            <a:ext cx="2547398" cy="20457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4" y="360260"/>
            <a:ext cx="2034484" cy="20457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8" y="245056"/>
            <a:ext cx="1482311" cy="207523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" y="2328019"/>
            <a:ext cx="3037321" cy="21356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02" y="2420489"/>
            <a:ext cx="2218144" cy="215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94" y="2340598"/>
            <a:ext cx="2080155" cy="217059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4531506"/>
            <a:ext cx="2416863" cy="20909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4" y="4716851"/>
            <a:ext cx="2755365" cy="190558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5" y="4345771"/>
            <a:ext cx="2345909" cy="23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33248"/>
            <a:ext cx="7886700" cy="535531"/>
          </a:xfrm>
          <a:noFill/>
        </p:spPr>
        <p:txBody>
          <a:bodyPr spcFirstLastPara="1" wrap="square" numCol="1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319391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What did you do yesterday?</a:t>
            </a:r>
            <a:endParaRPr lang="zh-TW" altLang="en-US" sz="3200" dirty="0">
              <a:solidFill>
                <a:srgbClr val="319391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 rot="21139099">
            <a:off x="735905" y="1960004"/>
            <a:ext cx="5463811" cy="3864971"/>
            <a:chOff x="1273787" y="1556592"/>
            <a:chExt cx="5463811" cy="386497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824" y="1628299"/>
              <a:ext cx="1063774" cy="1097468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027" y="1572009"/>
              <a:ext cx="1333615" cy="107101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751" y="1572009"/>
              <a:ext cx="1065094" cy="107101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787" y="1556592"/>
              <a:ext cx="776020" cy="108642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975" y="2743401"/>
              <a:ext cx="1590100" cy="111803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405" y="2743401"/>
              <a:ext cx="1161244" cy="112640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300" y="2856537"/>
              <a:ext cx="1089004" cy="1136352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797" y="4123168"/>
              <a:ext cx="1265278" cy="109464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810" y="4024143"/>
              <a:ext cx="1442490" cy="99761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736" y="4193431"/>
              <a:ext cx="1228132" cy="1228132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6199862" y="5136776"/>
            <a:ext cx="263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請用</a:t>
            </a:r>
            <a:r>
              <a:rPr lang="en-US" altLang="zh-TW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個句子寫成一篇日記</a:t>
            </a:r>
            <a:r>
              <a:rPr lang="en-US" altLang="zh-TW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sym typeface="Wingdings" panose="05000000000000000000" pitchFamily="2" charset="2"/>
              </a:rPr>
              <a:t></a:t>
            </a:r>
            <a:r>
              <a:rPr lang="zh-TW" altLang="en-US" sz="2800" dirty="0" smtClean="0">
                <a:solidFill>
                  <a:srgbClr val="FF8A33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endParaRPr lang="zh-TW" altLang="en-US" sz="2800" dirty="0">
              <a:solidFill>
                <a:srgbClr val="FF8A33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7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66860"/>
            <a:ext cx="7886700" cy="646331"/>
          </a:xfrm>
          <a:noFill/>
        </p:spPr>
        <p:txBody>
          <a:bodyPr spcFirstLastPara="1" vert="horz" wrap="square" lIns="91440" tIns="45720" rIns="91440" bIns="45720" numCol="1" rtlCol="0" anchor="ctr">
            <a:spAutoFit/>
          </a:bodyPr>
          <a:lstStyle/>
          <a:p>
            <a:pPr algn="ctr"/>
            <a:r>
              <a:rPr lang="en-US" altLang="zh-TW" sz="4000" dirty="0">
                <a:solidFill>
                  <a:srgbClr val="7F2D5C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My diary</a:t>
            </a:r>
            <a:endParaRPr lang="zh-TW" altLang="en-US" sz="4000" dirty="0">
              <a:solidFill>
                <a:srgbClr val="7F2D5C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65" y="166860"/>
            <a:ext cx="1712259" cy="155708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945403"/>
            <a:ext cx="6597744" cy="1085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2482850"/>
            <a:ext cx="8619565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4020297"/>
            <a:ext cx="8619565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5557744"/>
            <a:ext cx="8619565" cy="108585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62289"/>
            <a:ext cx="10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Page 1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72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3978742"/>
            <a:ext cx="8619565" cy="1085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5580156"/>
            <a:ext cx="6705595" cy="1085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2377328"/>
            <a:ext cx="8619565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852486"/>
            <a:ext cx="7212109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62289"/>
            <a:ext cx="10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Page 2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4" y="83762"/>
            <a:ext cx="1537447" cy="1537447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5298141"/>
            <a:ext cx="1504181" cy="1367865"/>
          </a:xfr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519706" y="1621209"/>
            <a:ext cx="1415302" cy="341632"/>
          </a:xfrm>
          <a:noFill/>
        </p:spPr>
        <p:txBody>
          <a:bodyPr spcFirstLastPara="1" vert="horz" wrap="square" lIns="91440" tIns="45720" rIns="91440" bIns="45720" numCol="1" rtlCol="0" anchor="ctr">
            <a:spAutoFit/>
          </a:bodyPr>
          <a:lstStyle/>
          <a:p>
            <a:pPr algn="ctr"/>
            <a:r>
              <a:rPr lang="en-US" altLang="zh-TW" sz="1800" dirty="0">
                <a:solidFill>
                  <a:srgbClr val="7F2D5C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My diary</a:t>
            </a:r>
            <a:endParaRPr lang="zh-TW" altLang="en-US" sz="1800" dirty="0">
              <a:solidFill>
                <a:srgbClr val="7F2D5C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5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3978742"/>
            <a:ext cx="8619565" cy="1085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5580156"/>
            <a:ext cx="6705595" cy="1085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2377328"/>
            <a:ext cx="8619565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" y="852486"/>
            <a:ext cx="7212109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62289"/>
            <a:ext cx="10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Page 3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4" y="83762"/>
            <a:ext cx="1537447" cy="1537447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5298141"/>
            <a:ext cx="1504181" cy="1367865"/>
          </a:xfr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519706" y="1621209"/>
            <a:ext cx="1415302" cy="341632"/>
          </a:xfrm>
          <a:noFill/>
        </p:spPr>
        <p:txBody>
          <a:bodyPr spcFirstLastPara="1" vert="horz" wrap="square" lIns="91440" tIns="45720" rIns="91440" bIns="45720" numCol="1" rtlCol="0" anchor="ctr">
            <a:spAutoFit/>
          </a:bodyPr>
          <a:lstStyle/>
          <a:p>
            <a:pPr algn="ctr"/>
            <a:r>
              <a:rPr lang="en-US" altLang="zh-TW" sz="1800" dirty="0">
                <a:solidFill>
                  <a:srgbClr val="7F2D5C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  <a:cs typeface="+mn-cs"/>
              </a:rPr>
              <a:t>My diary</a:t>
            </a:r>
            <a:endParaRPr lang="zh-TW" altLang="en-US" sz="1800" dirty="0">
              <a:solidFill>
                <a:srgbClr val="7F2D5C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3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13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過去式 </a:t>
            </a:r>
            <a:r>
              <a:rPr lang="en-US" altLang="zh-TW" dirty="0" err="1" smtClean="0">
                <a:solidFill>
                  <a:srgbClr val="31939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beV</a:t>
            </a:r>
            <a:endParaRPr lang="zh-TW" altLang="en-US" dirty="0">
              <a:solidFill>
                <a:srgbClr val="31939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62601"/>
              </p:ext>
            </p:extLst>
          </p:nvPr>
        </p:nvGraphicFramePr>
        <p:xfrm>
          <a:off x="628650" y="1825623"/>
          <a:ext cx="7886700" cy="3429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6508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(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單數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)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(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複數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)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0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4811" y="5082832"/>
            <a:ext cx="1918372" cy="102412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連連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4" y="51611"/>
            <a:ext cx="1867574" cy="1867574"/>
          </a:xfrm>
        </p:spPr>
      </p:pic>
      <p:sp>
        <p:nvSpPr>
          <p:cNvPr id="6" name="文字方塊 5"/>
          <p:cNvSpPr txBox="1"/>
          <p:nvPr/>
        </p:nvSpPr>
        <p:spPr>
          <a:xfrm>
            <a:off x="6743435" y="1363038"/>
            <a:ext cx="499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8" y="-64858"/>
            <a:ext cx="1869482" cy="186948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95193" y="1195478"/>
            <a:ext cx="6085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you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58" y="131477"/>
            <a:ext cx="1904011" cy="190401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299650" y="1434214"/>
            <a:ext cx="562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40" y="-176854"/>
            <a:ext cx="1892578" cy="189257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51051" y="1108882"/>
            <a:ext cx="6160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she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0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71" y="-50428"/>
            <a:ext cx="1828231" cy="182823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3050290" y="1170567"/>
            <a:ext cx="5377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it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2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3" y="-106229"/>
            <a:ext cx="1926784" cy="192678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5488174" y="1194935"/>
            <a:ext cx="6144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we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4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6" y="-106229"/>
            <a:ext cx="1958383" cy="1958383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958598" y="1217608"/>
            <a:ext cx="7409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they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341247" y="4462494"/>
            <a:ext cx="1418086" cy="1624295"/>
            <a:chOff x="1527515" y="4455351"/>
            <a:chExt cx="1418086" cy="1624295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515" y="4455351"/>
              <a:ext cx="1418086" cy="1624295"/>
            </a:xfrm>
            <a:prstGeom prst="rect">
              <a:avLst/>
            </a:prstGeom>
          </p:spPr>
        </p:pic>
        <p:sp>
          <p:nvSpPr>
            <p:cNvPr id="34" name="文字方塊 33"/>
            <p:cNvSpPr txBox="1"/>
            <p:nvPr/>
          </p:nvSpPr>
          <p:spPr>
            <a:xfrm>
              <a:off x="1804651" y="4915314"/>
              <a:ext cx="86381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Kristen ITC" panose="03050502040202030202" pitchFamily="66" charset="0"/>
                  <a:cs typeface="Segoe UI Black" panose="020B0A02040204020203" pitchFamily="34" charset="0"/>
                </a:rPr>
                <a:t>was</a:t>
              </a:r>
              <a:endParaRPr lang="zh-TW" altLang="en-US" b="1" dirty="0">
                <a:latin typeface="Kristen ITC" panose="03050502040202030202" pitchFamily="66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902830" y="4463889"/>
            <a:ext cx="1416868" cy="1622900"/>
            <a:chOff x="3516536" y="4432848"/>
            <a:chExt cx="1416868" cy="16229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536" y="4432848"/>
              <a:ext cx="1416868" cy="1622900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3835603" y="5049628"/>
              <a:ext cx="82648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Kristen ITC" panose="03050502040202030202" pitchFamily="66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were</a:t>
              </a:r>
              <a:endParaRPr lang="zh-TW" altLang="en-US" b="1" dirty="0">
                <a:latin typeface="Kristen ITC" panose="03050502040202030202" pitchFamily="66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1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2E2"/>
              </a:clrFrom>
              <a:clrTo>
                <a:srgbClr val="FE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6" y="764965"/>
            <a:ext cx="4480912" cy="633508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20862674">
            <a:off x="470487" y="862541"/>
            <a:ext cx="5446059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58802"/>
              </a:avLst>
            </a:prstTxWarp>
            <a:spAutoFit/>
          </a:bodyPr>
          <a:lstStyle/>
          <a:p>
            <a:r>
              <a:rPr lang="en-US" altLang="zh-TW" sz="2800" dirty="0" smtClean="0">
                <a:solidFill>
                  <a:srgbClr val="319391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</a:rPr>
              <a:t>How were you </a:t>
            </a:r>
            <a:r>
              <a:rPr lang="en-US" altLang="zh-TW" sz="3200" dirty="0" smtClean="0">
                <a:solidFill>
                  <a:srgbClr val="319391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</a:rPr>
              <a:t>yesterday</a:t>
            </a:r>
            <a:r>
              <a:rPr lang="en-US" altLang="zh-TW" sz="2800" dirty="0" smtClean="0">
                <a:solidFill>
                  <a:srgbClr val="319391"/>
                </a:solidFill>
                <a:effectLst>
                  <a:glow rad="63500">
                    <a:srgbClr val="F2B800">
                      <a:alpha val="40000"/>
                    </a:srgbClr>
                  </a:glow>
                </a:effectLst>
                <a:latin typeface="Kristen ITC" panose="03050502040202030202" pitchFamily="66" charset="0"/>
                <a:ea typeface="華康采風體W3(P)" panose="03000300000000000000" pitchFamily="66" charset="-120"/>
              </a:rPr>
              <a:t>?</a:t>
            </a:r>
            <a:endParaRPr lang="zh-TW" altLang="en-US" sz="2800" dirty="0">
              <a:solidFill>
                <a:srgbClr val="319391"/>
              </a:solidFill>
              <a:effectLst>
                <a:glow rad="63500">
                  <a:srgbClr val="F2B800">
                    <a:alpha val="40000"/>
                  </a:srgbClr>
                </a:glow>
              </a:effectLst>
              <a:latin typeface="Kristen ITC" panose="03050502040202030202" pitchFamily="66" charset="0"/>
              <a:ea typeface="華康采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3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05" y="2729633"/>
            <a:ext cx="1452022" cy="1452022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18" y="446955"/>
            <a:ext cx="1856546" cy="20886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12" y="2936890"/>
            <a:ext cx="1546412" cy="15953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65" y="565958"/>
            <a:ext cx="1441217" cy="16036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18" y="4134399"/>
            <a:ext cx="1527165" cy="170169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2"/>
          <a:stretch/>
        </p:blipFill>
        <p:spPr>
          <a:xfrm>
            <a:off x="3173927" y="5073547"/>
            <a:ext cx="2543491" cy="152510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8" y="4289611"/>
            <a:ext cx="1323308" cy="230903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6" y="440934"/>
            <a:ext cx="1853657" cy="18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6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" y="2744381"/>
            <a:ext cx="1441217" cy="16036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3" y="306463"/>
            <a:ext cx="1853657" cy="18536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" y="4932250"/>
            <a:ext cx="1546412" cy="159539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1000866"/>
            <a:ext cx="6148388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3099163"/>
            <a:ext cx="6251482" cy="1085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0" y="5124057"/>
            <a:ext cx="625148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5" y="3809521"/>
            <a:ext cx="1323308" cy="2309037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98083"/>
            <a:ext cx="1452022" cy="145202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2" y="1481169"/>
            <a:ext cx="6251482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2" y="4711037"/>
            <a:ext cx="625148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5" y="615027"/>
            <a:ext cx="1527165" cy="1701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2"/>
          <a:stretch/>
        </p:blipFill>
        <p:spPr>
          <a:xfrm>
            <a:off x="121023" y="3917099"/>
            <a:ext cx="2543491" cy="15251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14" y="1230875"/>
            <a:ext cx="625148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14" y="4136724"/>
            <a:ext cx="625148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462</Words>
  <Application>Microsoft Office PowerPoint</Application>
  <PresentationFormat>如螢幕大小 (4:3)</PresentationFormat>
  <Paragraphs>203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Segoe UI Black</vt:lpstr>
      <vt:lpstr>華康兒風體W4(P)</vt:lpstr>
      <vt:lpstr>華康采風體W3(P)</vt:lpstr>
      <vt:lpstr>PMingLiU</vt:lpstr>
      <vt:lpstr>標楷體</vt:lpstr>
      <vt:lpstr>Arial</vt:lpstr>
      <vt:lpstr>Calibri</vt:lpstr>
      <vt:lpstr>Calibri Light</vt:lpstr>
      <vt:lpstr>Comic Sans MS</vt:lpstr>
      <vt:lpstr>Kristen ITC</vt:lpstr>
      <vt:lpstr>Rockwell</vt:lpstr>
      <vt:lpstr>Tempus Sans ITC</vt:lpstr>
      <vt:lpstr>Wingdings</vt:lpstr>
      <vt:lpstr>Office 佈景主題</vt:lpstr>
      <vt:lpstr>PowerPoint 簡報</vt:lpstr>
      <vt:lpstr>什麼是過去式?</vt:lpstr>
      <vt:lpstr>過去式 beV</vt:lpstr>
      <vt:lpstr>連連看</vt:lpstr>
      <vt:lpstr>PowerPoint 簡報</vt:lpstr>
      <vt:lpstr>PowerPoint 簡報</vt:lpstr>
      <vt:lpstr>PowerPoint 簡報</vt:lpstr>
      <vt:lpstr>PowerPoint 簡報</vt:lpstr>
      <vt:lpstr>PowerPoint 簡報</vt:lpstr>
      <vt:lpstr>否定句</vt:lpstr>
      <vt:lpstr>PowerPoint 簡報</vt:lpstr>
      <vt:lpstr>疑問句</vt:lpstr>
      <vt:lpstr>PowerPoint 簡報</vt:lpstr>
      <vt:lpstr>過去式：一般動詞的動詞變化</vt:lpstr>
      <vt:lpstr>PowerPoint 簡報</vt:lpstr>
      <vt:lpstr>PowerPoint 簡報</vt:lpstr>
      <vt:lpstr>牛刀小試</vt:lpstr>
      <vt:lpstr>PowerPoint 簡報</vt:lpstr>
      <vt:lpstr>一般動詞：否定句</vt:lpstr>
      <vt:lpstr>PowerPoint 簡報</vt:lpstr>
      <vt:lpstr>一般動詞：疑問句</vt:lpstr>
      <vt:lpstr>PowerPoint 簡報</vt:lpstr>
      <vt:lpstr>PowerPoint 簡報</vt:lpstr>
      <vt:lpstr>What did you do yesterday?</vt:lpstr>
      <vt:lpstr>My diary</vt:lpstr>
      <vt:lpstr>My diary</vt:lpstr>
      <vt:lpstr>My diary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Zhao Guan</dc:creator>
  <cp:lastModifiedBy>王雅芳</cp:lastModifiedBy>
  <cp:revision>34</cp:revision>
  <dcterms:created xsi:type="dcterms:W3CDTF">2015-02-03T16:11:49Z</dcterms:created>
  <dcterms:modified xsi:type="dcterms:W3CDTF">2015-03-13T12:18:14Z</dcterms:modified>
</cp:coreProperties>
</file>