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eg"/>
  <Override PartName="/ppt/notesSlides/notesSlide3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9.jpg" ContentType="image/jpeg"/>
  <Override PartName="/ppt/media/image12.jpg" ContentType="image/jpeg"/>
  <Override PartName="/ppt/media/image16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2" r:id="rId13"/>
    <p:sldId id="25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4" r:id="rId22"/>
    <p:sldId id="265" r:id="rId23"/>
    <p:sldId id="283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06E"/>
    <a:srgbClr val="F3D9E6"/>
    <a:srgbClr val="993366"/>
    <a:srgbClr val="663300"/>
    <a:srgbClr val="660033"/>
    <a:srgbClr val="ECC6D9"/>
    <a:srgbClr val="DF9DBE"/>
    <a:srgbClr val="EC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0468" autoAdjust="0"/>
  </p:normalViewPr>
  <p:slideViewPr>
    <p:cSldViewPr snapToGrid="0">
      <p:cViewPr varScale="1">
        <p:scale>
          <a:sx n="66" d="100"/>
          <a:sy n="66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683B6-C42D-43F8-B706-81C4C230F645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EF13-7849-4E56-9B22-124005F169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3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建立小朋友「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am……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 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are…….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is……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」、「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is……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 的觀念。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0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https://www.youtube.com/watch?v=MagsCvE99zY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32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google.com.tw/imgres?imgurl=http://urbanmoms.ca/wp-content/uploads/2013/04/Tall.jpg&amp;imgrefurl=http://printablecolouringpages.co.uk/?s%3Dtall%2Btaller&amp;h=380&amp;w=320&amp;tbnid=ImCPesBdr1HDFM:&amp;zoom=1&amp;docid=HHqA-50X2zXboM&amp;ei=G8_JVKj3N5Dm8AXl2YHgBw&amp;tbm=isch&amp;ved=0CCkQMygNMA0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13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英文文法教學之</a:t>
            </a:r>
            <a:r>
              <a:rPr lang="en-US" altLang="zh-TW" dirty="0" smtClean="0"/>
              <a:t>be</a:t>
            </a:r>
            <a:r>
              <a:rPr lang="zh-TW" altLang="en-US" dirty="0" smtClean="0"/>
              <a:t>動詞基本句型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句型一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名詞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 be</a:t>
            </a:r>
            <a:r>
              <a:rPr lang="zh-TW" altLang="en-US" dirty="0" smtClean="0"/>
              <a:t>動詞後面可接名詞來表示主詞的身份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Mary is a student.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a student </a:t>
            </a:r>
            <a:r>
              <a:rPr lang="zh-TW" altLang="en-US" dirty="0" smtClean="0"/>
              <a:t>為名詞說明主詞</a:t>
            </a:r>
            <a:r>
              <a:rPr lang="en-US" altLang="zh-TW" dirty="0" smtClean="0"/>
              <a:t>Mary</a:t>
            </a:r>
            <a:r>
              <a:rPr lang="zh-TW" altLang="en-US" dirty="0" smtClean="0"/>
              <a:t>的身份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句型二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形容詞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 be</a:t>
            </a:r>
            <a:r>
              <a:rPr lang="zh-TW" altLang="en-US" dirty="0" smtClean="0"/>
              <a:t>動詞後面可接形容詞來表示主詞的狀態或感受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Jack is happy.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happy</a:t>
            </a:r>
            <a:r>
              <a:rPr lang="zh-TW" altLang="en-US" dirty="0" smtClean="0"/>
              <a:t>為形容詞用來說明主詞</a:t>
            </a:r>
            <a:r>
              <a:rPr lang="en-US" altLang="zh-TW" dirty="0" smtClean="0"/>
              <a:t>Jack</a:t>
            </a:r>
            <a:r>
              <a:rPr lang="zh-TW" altLang="en-US" dirty="0" smtClean="0"/>
              <a:t>的狀態或感受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句型三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介係詞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地點名詞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:be</a:t>
            </a:r>
            <a:r>
              <a:rPr lang="zh-TW" altLang="en-US" dirty="0" smtClean="0"/>
              <a:t>動詞後可接介係詞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地點名詞來說明主詞所在的地點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Alice is at school.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at school</a:t>
            </a:r>
            <a:r>
              <a:rPr lang="zh-TW" altLang="en-US" dirty="0" smtClean="0"/>
              <a:t>說明了主詞</a:t>
            </a:r>
            <a:r>
              <a:rPr lang="en-US" altLang="zh-TW" dirty="0" smtClean="0"/>
              <a:t>Alice</a:t>
            </a:r>
            <a:r>
              <a:rPr lang="zh-TW" altLang="en-US" dirty="0" smtClean="0"/>
              <a:t>目前所在的地點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句型四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地方副詞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 be</a:t>
            </a:r>
            <a:r>
              <a:rPr lang="zh-TW" altLang="en-US" dirty="0" smtClean="0"/>
              <a:t>動詞後可接地方副詞來說明主詞所在的地點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Ben is upstairs.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</a:t>
            </a:r>
            <a:r>
              <a:rPr lang="zh-TW" altLang="en-US" dirty="0" smtClean="0"/>
              <a:t>地方副詞</a:t>
            </a:r>
            <a:r>
              <a:rPr lang="en-US" altLang="zh-TW" dirty="0" smtClean="0"/>
              <a:t>upstairs</a:t>
            </a:r>
            <a:r>
              <a:rPr lang="zh-TW" altLang="en-US" dirty="0" smtClean="0"/>
              <a:t>說明了主詞</a:t>
            </a:r>
            <a:r>
              <a:rPr lang="en-US" altLang="zh-TW" dirty="0" smtClean="0"/>
              <a:t>Ben</a:t>
            </a:r>
            <a:r>
              <a:rPr lang="zh-TW" altLang="en-US" dirty="0" smtClean="0"/>
              <a:t>目前所在的地點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句型五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+V-</a:t>
            </a:r>
            <a:r>
              <a:rPr lang="en-US" altLang="zh-TW" dirty="0" err="1" smtClean="0"/>
              <a:t>ing</a:t>
            </a:r>
            <a:r>
              <a:rPr lang="en-US" altLang="zh-TW" dirty="0" smtClean="0"/>
              <a:t>(</a:t>
            </a:r>
            <a:r>
              <a:rPr lang="zh-TW" altLang="en-US" dirty="0" smtClean="0"/>
              <a:t>現在分詞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:be</a:t>
            </a:r>
            <a:r>
              <a:rPr lang="zh-TW" altLang="en-US" dirty="0" smtClean="0"/>
              <a:t>動詞後可接</a:t>
            </a:r>
            <a:r>
              <a:rPr lang="en-US" altLang="zh-TW" dirty="0" smtClean="0"/>
              <a:t>V-</a:t>
            </a:r>
            <a:r>
              <a:rPr lang="en-US" altLang="zh-TW" dirty="0" err="1" smtClean="0"/>
              <a:t>ing</a:t>
            </a:r>
            <a:r>
              <a:rPr lang="en-US" altLang="zh-TW" dirty="0" smtClean="0"/>
              <a:t>,</a:t>
            </a:r>
            <a:r>
              <a:rPr lang="zh-TW" altLang="en-US" dirty="0" smtClean="0"/>
              <a:t>而</a:t>
            </a:r>
            <a:r>
              <a:rPr lang="en-US" altLang="zh-TW" dirty="0" err="1" smtClean="0"/>
              <a:t>be+Ving</a:t>
            </a:r>
            <a:r>
              <a:rPr lang="zh-TW" altLang="en-US" dirty="0" smtClean="0"/>
              <a:t>表進行式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表示主詞正在做什麼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Cathy is watching TV.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:is watching TV</a:t>
            </a:r>
            <a:r>
              <a:rPr lang="zh-TW" altLang="en-US" dirty="0" smtClean="0"/>
              <a:t>表示正在看電視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句型六</a:t>
            </a:r>
            <a:r>
              <a:rPr lang="en-US" altLang="zh-TW" dirty="0" smtClean="0"/>
              <a:t>: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+V-pp(</a:t>
            </a:r>
            <a:r>
              <a:rPr lang="zh-TW" altLang="en-US" dirty="0" smtClean="0"/>
              <a:t>過去分詞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:be</a:t>
            </a:r>
            <a:r>
              <a:rPr lang="zh-TW" altLang="en-US" dirty="0" smtClean="0"/>
              <a:t>動詞後可接</a:t>
            </a:r>
            <a:r>
              <a:rPr lang="en-US" altLang="zh-TW" dirty="0" smtClean="0"/>
              <a:t>V-pp,</a:t>
            </a:r>
            <a:r>
              <a:rPr lang="zh-TW" altLang="en-US" dirty="0" smtClean="0"/>
              <a:t>而</a:t>
            </a:r>
            <a:r>
              <a:rPr lang="en-US" altLang="zh-TW" dirty="0" err="1" smtClean="0"/>
              <a:t>be+V-pp</a:t>
            </a:r>
            <a:r>
              <a:rPr lang="zh-TW" altLang="en-US" dirty="0" smtClean="0"/>
              <a:t>表被動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Eric was punished by his father.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:was punished</a:t>
            </a:r>
            <a:r>
              <a:rPr lang="zh-TW" altLang="en-US" dirty="0" smtClean="0"/>
              <a:t>表被處罰</a:t>
            </a:r>
            <a:endParaRPr lang="en-US" altLang="zh-TW" dirty="0" smtClean="0"/>
          </a:p>
          <a:p>
            <a:r>
              <a:rPr lang="en-US" altLang="zh-TW" dirty="0" smtClean="0"/>
              <a:t>http://blog.xuite.net/gls.d794066/2039/283960526-%E8%8B%B1%E6%96%87%E6%96%87%E6%B3%95%E6%95%99%E5%AD%B8%E4%B9%8Bbe%E5%8B%95%E8%A9%9E%E5%9F%BA%E6%9C%AC%E5%8F%A5%E5%9E%8B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19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google.com.tw/imgres?imgurl=http://urbanmoms.ca/wp-content/uploads/2013/04/Tall.jpg&amp;imgrefurl=http://printablecolouringpages.co.uk/?s%3Dtall%2Btaller&amp;h=380&amp;w=320&amp;tbnid=ImCPesBdr1HDFM:&amp;zoom=1&amp;docid=HHqA-50X2zXboM&amp;ei=G8_JVKj3N5Dm8AXl2YHgBw&amp;tbm=isch&amp;ved=0CCkQMygNMA0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33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英文文法教學之</a:t>
            </a:r>
            <a:r>
              <a:rPr lang="en-US" altLang="zh-TW" dirty="0" smtClean="0"/>
              <a:t>be</a:t>
            </a:r>
            <a:r>
              <a:rPr lang="zh-TW" altLang="en-US" dirty="0" smtClean="0"/>
              <a:t>動詞基本句型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句型一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名詞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 be</a:t>
            </a:r>
            <a:r>
              <a:rPr lang="zh-TW" altLang="en-US" dirty="0" smtClean="0"/>
              <a:t>動詞後面可接名詞來表示主詞的身份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Mary is a student.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a student </a:t>
            </a:r>
            <a:r>
              <a:rPr lang="zh-TW" altLang="en-US" dirty="0" smtClean="0"/>
              <a:t>為名詞說明主詞</a:t>
            </a:r>
            <a:r>
              <a:rPr lang="en-US" altLang="zh-TW" dirty="0" smtClean="0"/>
              <a:t>Mary</a:t>
            </a:r>
            <a:r>
              <a:rPr lang="zh-TW" altLang="en-US" dirty="0" smtClean="0"/>
              <a:t>的身份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句型二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形容詞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 be</a:t>
            </a:r>
            <a:r>
              <a:rPr lang="zh-TW" altLang="en-US" dirty="0" smtClean="0"/>
              <a:t>動詞後面可接形容詞來表示主詞的狀態或感受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Jack is happy.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happy</a:t>
            </a:r>
            <a:r>
              <a:rPr lang="zh-TW" altLang="en-US" dirty="0" smtClean="0"/>
              <a:t>為形容詞用來說明主詞</a:t>
            </a:r>
            <a:r>
              <a:rPr lang="en-US" altLang="zh-TW" dirty="0" smtClean="0"/>
              <a:t>Jack</a:t>
            </a:r>
            <a:r>
              <a:rPr lang="zh-TW" altLang="en-US" dirty="0" smtClean="0"/>
              <a:t>的狀態或感受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句型三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介係詞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地點名詞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:be</a:t>
            </a:r>
            <a:r>
              <a:rPr lang="zh-TW" altLang="en-US" dirty="0" smtClean="0"/>
              <a:t>動詞後可接介係詞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地點名詞來說明主詞所在的地點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Alice is at school.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at school</a:t>
            </a:r>
            <a:r>
              <a:rPr lang="zh-TW" altLang="en-US" dirty="0" smtClean="0"/>
              <a:t>說明了主詞</a:t>
            </a:r>
            <a:r>
              <a:rPr lang="en-US" altLang="zh-TW" dirty="0" smtClean="0"/>
              <a:t>Alice</a:t>
            </a:r>
            <a:r>
              <a:rPr lang="zh-TW" altLang="en-US" dirty="0" smtClean="0"/>
              <a:t>目前所在的地點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句型四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</a:t>
            </a:r>
            <a:r>
              <a:rPr lang="zh-TW" altLang="en-US" dirty="0" smtClean="0"/>
              <a:t>地方副詞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 be</a:t>
            </a:r>
            <a:r>
              <a:rPr lang="zh-TW" altLang="en-US" dirty="0" smtClean="0"/>
              <a:t>動詞後可接地方副詞來說明主詞所在的地點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Ben is upstairs.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 </a:t>
            </a:r>
            <a:r>
              <a:rPr lang="zh-TW" altLang="en-US" dirty="0" smtClean="0"/>
              <a:t>地方副詞</a:t>
            </a:r>
            <a:r>
              <a:rPr lang="en-US" altLang="zh-TW" dirty="0" smtClean="0"/>
              <a:t>upstairs</a:t>
            </a:r>
            <a:r>
              <a:rPr lang="zh-TW" altLang="en-US" dirty="0" smtClean="0"/>
              <a:t>說明了主詞</a:t>
            </a:r>
            <a:r>
              <a:rPr lang="en-US" altLang="zh-TW" dirty="0" smtClean="0"/>
              <a:t>Ben</a:t>
            </a:r>
            <a:r>
              <a:rPr lang="zh-TW" altLang="en-US" dirty="0" smtClean="0"/>
              <a:t>目前所在的地點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句型五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+V-</a:t>
            </a:r>
            <a:r>
              <a:rPr lang="en-US" altLang="zh-TW" dirty="0" err="1" smtClean="0"/>
              <a:t>ing</a:t>
            </a:r>
            <a:r>
              <a:rPr lang="en-US" altLang="zh-TW" dirty="0" smtClean="0"/>
              <a:t>(</a:t>
            </a:r>
            <a:r>
              <a:rPr lang="zh-TW" altLang="en-US" dirty="0" smtClean="0"/>
              <a:t>現在分詞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:be</a:t>
            </a:r>
            <a:r>
              <a:rPr lang="zh-TW" altLang="en-US" dirty="0" smtClean="0"/>
              <a:t>動詞後可接</a:t>
            </a:r>
            <a:r>
              <a:rPr lang="en-US" altLang="zh-TW" dirty="0" smtClean="0"/>
              <a:t>V-</a:t>
            </a:r>
            <a:r>
              <a:rPr lang="en-US" altLang="zh-TW" dirty="0" err="1" smtClean="0"/>
              <a:t>ing</a:t>
            </a:r>
            <a:r>
              <a:rPr lang="en-US" altLang="zh-TW" dirty="0" smtClean="0"/>
              <a:t>,</a:t>
            </a:r>
            <a:r>
              <a:rPr lang="zh-TW" altLang="en-US" dirty="0" smtClean="0"/>
              <a:t>而</a:t>
            </a:r>
            <a:r>
              <a:rPr lang="en-US" altLang="zh-TW" dirty="0" err="1" smtClean="0"/>
              <a:t>be+Ving</a:t>
            </a:r>
            <a:r>
              <a:rPr lang="zh-TW" altLang="en-US" dirty="0" smtClean="0"/>
              <a:t>表進行式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表示主詞正在做什麼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Cathy is watching TV.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:is watching TV</a:t>
            </a:r>
            <a:r>
              <a:rPr lang="zh-TW" altLang="en-US" dirty="0" smtClean="0"/>
              <a:t>表示正在看電視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句型六</a:t>
            </a:r>
            <a:r>
              <a:rPr lang="en-US" altLang="zh-TW" dirty="0" smtClean="0"/>
              <a:t>:</a:t>
            </a:r>
            <a:r>
              <a:rPr lang="zh-TW" altLang="en-US" dirty="0" smtClean="0"/>
              <a:t>主詞</a:t>
            </a:r>
            <a:r>
              <a:rPr lang="en-US" altLang="zh-TW" dirty="0" smtClean="0"/>
              <a:t>+be</a:t>
            </a:r>
            <a:r>
              <a:rPr lang="zh-TW" altLang="en-US" dirty="0" smtClean="0"/>
              <a:t>動詞</a:t>
            </a:r>
            <a:r>
              <a:rPr lang="en-US" altLang="zh-TW" dirty="0" smtClean="0"/>
              <a:t>+V-pp(</a:t>
            </a:r>
            <a:r>
              <a:rPr lang="zh-TW" altLang="en-US" dirty="0" smtClean="0"/>
              <a:t>過去分詞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句型說明</a:t>
            </a:r>
            <a:r>
              <a:rPr lang="en-US" altLang="zh-TW" dirty="0" smtClean="0"/>
              <a:t>:be</a:t>
            </a:r>
            <a:r>
              <a:rPr lang="zh-TW" altLang="en-US" dirty="0" smtClean="0"/>
              <a:t>動詞後可接</a:t>
            </a:r>
            <a:r>
              <a:rPr lang="en-US" altLang="zh-TW" dirty="0" smtClean="0"/>
              <a:t>V-pp,</a:t>
            </a:r>
            <a:r>
              <a:rPr lang="zh-TW" altLang="en-US" dirty="0" smtClean="0"/>
              <a:t>而</a:t>
            </a:r>
            <a:r>
              <a:rPr lang="en-US" altLang="zh-TW" dirty="0" err="1" smtClean="0"/>
              <a:t>be+V-pp</a:t>
            </a:r>
            <a:r>
              <a:rPr lang="zh-TW" altLang="en-US" dirty="0" smtClean="0"/>
              <a:t>表被動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例</a:t>
            </a:r>
            <a:r>
              <a:rPr lang="en-US" altLang="zh-TW" dirty="0" smtClean="0"/>
              <a:t>: Eric was punished by his father.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說明</a:t>
            </a:r>
            <a:r>
              <a:rPr lang="en-US" altLang="zh-TW" dirty="0" smtClean="0"/>
              <a:t>:was punished</a:t>
            </a:r>
            <a:r>
              <a:rPr lang="zh-TW" altLang="en-US" dirty="0" smtClean="0"/>
              <a:t>表被處罰</a:t>
            </a:r>
            <a:endParaRPr lang="en-US" altLang="zh-TW" dirty="0" smtClean="0"/>
          </a:p>
          <a:p>
            <a:r>
              <a:rPr lang="en-US" altLang="zh-TW" dirty="0" smtClean="0"/>
              <a:t>http://blog.xuite.net/gls.d794066/2039/283960526-%E8%8B%B1%E6%96%87%E6%96%87%E6%B3%95%E6%95%99%E5%AD%B8%E4%B9%8Bbe%E5%8B%95%E8%A9%9E%E5%9F%BA%E6%9C%AC%E5%8F%A5%E5%9E%8B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8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http://210.240.55.2/~t311/moe/engb5/diagnose/be/amareis_e.htm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1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22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35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0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22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2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14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32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16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92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12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67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9A184-AC28-4F80-A14E-6FAE35349193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B383-CE76-483E-BA5E-DD639851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30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2440" y="259080"/>
            <a:ext cx="8430260" cy="5791200"/>
          </a:xfrm>
          <a:prstGeom prst="roundRect">
            <a:avLst>
              <a:gd name="adj" fmla="val 5614"/>
            </a:avLst>
          </a:prstGeom>
          <a:solidFill>
            <a:srgbClr val="F3D9E6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教育部</a:t>
            </a:r>
            <a:r>
              <a:rPr lang="zh-TW" altLang="en-US" sz="72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zh-TW" altLang="en-US" sz="72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104</a:t>
            </a:r>
            <a:r>
              <a:rPr lang="zh-TW" altLang="en-US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年</a:t>
            </a:r>
            <a:r>
              <a:rPr lang="zh-TW" altLang="en-US" sz="54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數位學伴線上課業輔導服務</a:t>
            </a:r>
            <a:r>
              <a:rPr lang="zh-TW" altLang="en-US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計畫</a:t>
            </a:r>
            <a:r>
              <a:rPr lang="en-US" altLang="zh-TW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4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4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4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4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4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33850" y="6294120"/>
            <a:ext cx="4610100" cy="411480"/>
          </a:xfrm>
          <a:solidFill>
            <a:srgbClr val="FEC06E"/>
          </a:solidFill>
          <a:effectLst>
            <a:softEdge rad="3175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本教材可配合小學伴課本參考使</a:t>
            </a:r>
            <a:r>
              <a:rPr lang="zh-TW" altLang="en-US" sz="2000" dirty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57250" y="3044825"/>
            <a:ext cx="7886700" cy="2822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教學科目：英文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教學單元：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Be</a:t>
            </a: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動詞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教學者：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學習者：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7207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7" y="568243"/>
            <a:ext cx="2002192" cy="24026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>
            <a:off x="512537" y="3902714"/>
            <a:ext cx="1789458" cy="23948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04" y="1147764"/>
            <a:ext cx="6236339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1" y="4511743"/>
            <a:ext cx="6123007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7" y="53212"/>
            <a:ext cx="2081214" cy="27989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0" y="3781482"/>
            <a:ext cx="1664927" cy="23017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6" y="1147764"/>
            <a:ext cx="6309304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704" y="4511743"/>
            <a:ext cx="6194646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89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621" y="365127"/>
            <a:ext cx="4756150" cy="854074"/>
          </a:xfrm>
        </p:spPr>
        <p:txBody>
          <a:bodyPr/>
          <a:lstStyle/>
          <a:p>
            <a:r>
              <a:rPr lang="en-US" altLang="zh-TW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Be</a:t>
            </a:r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動詞的否定句</a:t>
            </a: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73615"/>
              </p:ext>
            </p:extLst>
          </p:nvPr>
        </p:nvGraphicFramePr>
        <p:xfrm>
          <a:off x="599621" y="2171699"/>
          <a:ext cx="8167008" cy="2274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980"/>
                <a:gridCol w="1447800"/>
                <a:gridCol w="2082956"/>
                <a:gridCol w="2340272"/>
              </a:tblGrid>
              <a:tr h="3203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+mn-lt"/>
                      </a:endParaRPr>
                    </a:p>
                  </a:txBody>
                  <a:tcPr>
                    <a:solidFill>
                      <a:srgbClr val="993366"/>
                    </a:solidFill>
                  </a:tcPr>
                </a:tc>
              </a:tr>
              <a:tr h="5050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CC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am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CC6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CC6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small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short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girl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police</a:t>
                      </a:r>
                      <a:endParaRPr lang="zh-TW" alt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CC6D9"/>
                    </a:solidFill>
                  </a:tcPr>
                </a:tc>
              </a:tr>
              <a:tr h="5050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You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3D9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are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3D9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21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he/</a:t>
                      </a:r>
                      <a:r>
                        <a:rPr lang="en-US" altLang="zh-TW" sz="2800" baseline="0" dirty="0" smtClean="0"/>
                        <a:t> she / it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CC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 smtClean="0"/>
                    </a:p>
                    <a:p>
                      <a:pPr algn="ctr"/>
                      <a:r>
                        <a:rPr lang="en-US" altLang="zh-TW" sz="2800" dirty="0" smtClean="0"/>
                        <a:t>is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CC6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553200" y="38100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….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6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4000" dirty="0">
                <a:latin typeface="Kristen ITC" panose="03050502040202030202" pitchFamily="66" charset="0"/>
              </a:rPr>
              <a:t>short &amp; tall</a:t>
            </a:r>
            <a:endParaRPr lang="zh-TW" altLang="en-US" sz="4000" dirty="0">
              <a:latin typeface="Kristen ITC" panose="03050502040202030202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650604"/>
            <a:ext cx="2609850" cy="309919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2" y="1832770"/>
            <a:ext cx="6376988" cy="1085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900" y="4232343"/>
            <a:ext cx="6261100" cy="108571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75400" y="365126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以否定句做練習</a:t>
            </a:r>
            <a:endParaRPr lang="zh-TW" altLang="en-US" sz="2400" dirty="0">
              <a:solidFill>
                <a:schemeClr val="accent4">
                  <a:lumMod val="5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390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435350" cy="917001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Kristen ITC" panose="03050502040202030202" pitchFamily="66" charset="0"/>
              </a:rPr>
              <a:t>s</a:t>
            </a:r>
            <a:r>
              <a:rPr lang="en-US" altLang="zh-TW" sz="4000" dirty="0" smtClean="0">
                <a:latin typeface="Kristen ITC" panose="03050502040202030202" pitchFamily="66" charset="0"/>
              </a:rPr>
              <a:t>mall &amp; big</a:t>
            </a:r>
            <a:endParaRPr lang="zh-TW" altLang="en-US" sz="4000" dirty="0">
              <a:latin typeface="Kristen ITC" panose="03050502040202030202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381"/>
            <a:ext cx="2170113" cy="20833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1" y="4333943"/>
            <a:ext cx="1130952" cy="10857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2" y="2265110"/>
            <a:ext cx="6376988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012" y="4511743"/>
            <a:ext cx="6261100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r="26898"/>
          <a:stretch/>
        </p:blipFill>
        <p:spPr>
          <a:xfrm>
            <a:off x="470274" y="365126"/>
            <a:ext cx="1847088" cy="2958428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84" y="1147764"/>
            <a:ext cx="6376988" cy="1085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012" y="4511743"/>
            <a:ext cx="6261100" cy="10857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30067"/>
          <a:stretch/>
        </p:blipFill>
        <p:spPr>
          <a:xfrm>
            <a:off x="365760" y="3323554"/>
            <a:ext cx="1628952" cy="32004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992914" y="184832"/>
            <a:ext cx="3908198" cy="621845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TW" dirty="0" smtClean="0">
                <a:latin typeface="Kristen ITC" panose="03050502040202030202" pitchFamily="66" charset="0"/>
              </a:rPr>
              <a:t>boy &amp; girl</a:t>
            </a:r>
            <a:endParaRPr lang="zh-TW" alt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6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9621" y="365127"/>
            <a:ext cx="4756150" cy="854074"/>
          </a:xfrm>
        </p:spPr>
        <p:txBody>
          <a:bodyPr/>
          <a:lstStyle/>
          <a:p>
            <a:r>
              <a:rPr lang="en-US" altLang="zh-TW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Be</a:t>
            </a:r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動詞的</a:t>
            </a:r>
            <a:r>
              <a:rPr lang="zh-TW" altLang="en-US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</a:t>
            </a:r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</a:t>
            </a: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38044"/>
              </p:ext>
            </p:extLst>
          </p:nvPr>
        </p:nvGraphicFramePr>
        <p:xfrm>
          <a:off x="950958" y="2298699"/>
          <a:ext cx="7596141" cy="2651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5062"/>
                <a:gridCol w="2056780"/>
                <a:gridCol w="2692400"/>
                <a:gridCol w="1231899"/>
              </a:tblGrid>
              <a:tr h="3332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21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Am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small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short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girl</a:t>
                      </a: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police</a:t>
                      </a:r>
                      <a:endParaRPr lang="zh-TW" alt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8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zh-TW" alt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721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you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49764">
                <a:tc>
                  <a:txBody>
                    <a:bodyPr/>
                    <a:lstStyle/>
                    <a:p>
                      <a:pPr algn="ctr"/>
                      <a:endParaRPr lang="en-US" altLang="zh-TW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he/</a:t>
                      </a:r>
                      <a:r>
                        <a:rPr lang="en-US" altLang="zh-TW" sz="2800" baseline="0" dirty="0" smtClean="0"/>
                        <a:t> she / it</a:t>
                      </a:r>
                      <a:endParaRPr lang="zh-TW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375400" y="365126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以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句做練習</a:t>
            </a:r>
            <a:endParaRPr lang="zh-TW" altLang="en-US" sz="2400" dirty="0">
              <a:solidFill>
                <a:schemeClr val="accent4">
                  <a:lumMod val="5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31268" y="33401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….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4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6020801" y="3942599"/>
            <a:ext cx="2556882" cy="23948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8" y="272063"/>
            <a:ext cx="2249567" cy="23114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" y="1147764"/>
            <a:ext cx="5826093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70" y="4511743"/>
            <a:ext cx="5720216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7" y="568243"/>
            <a:ext cx="2002192" cy="24026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>
            <a:off x="512537" y="3902714"/>
            <a:ext cx="1789458" cy="23948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04" y="1147764"/>
            <a:ext cx="6236339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1" y="4511743"/>
            <a:ext cx="6123007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8460" y="1575972"/>
            <a:ext cx="512445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什麼是</a:t>
            </a:r>
            <a:r>
              <a:rPr lang="en-US" altLang="zh-TW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be</a:t>
            </a:r>
            <a:r>
              <a:rPr lang="zh-TW" altLang="en-US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動詞</a:t>
            </a:r>
            <a:r>
              <a:rPr lang="en-US" altLang="zh-TW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endParaRPr lang="zh-TW" altLang="en-US" sz="5400" dirty="0">
              <a:solidFill>
                <a:srgbClr val="993366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3995199"/>
            <a:ext cx="2219325" cy="2057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86" y="3693566"/>
            <a:ext cx="1597014" cy="21305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1" y="3152543"/>
            <a:ext cx="1362456" cy="16062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" y="2371072"/>
            <a:ext cx="2182977" cy="2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4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7" y="53212"/>
            <a:ext cx="2081214" cy="27989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0" y="3781482"/>
            <a:ext cx="1664927" cy="23017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76" y="1147764"/>
            <a:ext cx="6309304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704" y="4511743"/>
            <a:ext cx="6194646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87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小試身手</a:t>
            </a: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03300"/>
            <a:ext cx="7886700" cy="5638800"/>
          </a:xfrm>
        </p:spPr>
        <p:txBody>
          <a:bodyPr>
            <a:normAutofit fontScale="62500" lnSpcReduction="20000"/>
          </a:bodyPr>
          <a:lstStyle/>
          <a:p>
            <a:endParaRPr lang="en-US" altLang="zh-TW" dirty="0"/>
          </a:p>
          <a:p>
            <a:pPr marL="0" indent="0">
              <a:buNone/>
            </a:pPr>
            <a:r>
              <a:rPr lang="en-US" altLang="zh-TW" sz="3400" dirty="0" smtClean="0"/>
              <a:t>1. What </a:t>
            </a:r>
            <a:r>
              <a:rPr lang="zh-TW" altLang="en-US" sz="3400" u="sng" dirty="0"/>
              <a:t>　　　</a:t>
            </a:r>
            <a:r>
              <a:rPr lang="zh-TW" altLang="en-US" sz="3400" dirty="0"/>
              <a:t> </a:t>
            </a:r>
            <a:r>
              <a:rPr lang="en-US" altLang="zh-TW" sz="3400" dirty="0"/>
              <a:t>your name? </a:t>
            </a:r>
          </a:p>
          <a:p>
            <a:pPr marL="514350" indent="-514350">
              <a:buAutoNum type="alphaUcParenBoth"/>
            </a:pPr>
            <a:r>
              <a:rPr lang="en-US" altLang="zh-TW" sz="3400" dirty="0" smtClean="0"/>
              <a:t>am</a:t>
            </a:r>
            <a:r>
              <a:rPr lang="zh-TW" altLang="en-US" sz="3400" dirty="0"/>
              <a:t>　</a:t>
            </a:r>
            <a:r>
              <a:rPr lang="en-US" altLang="zh-TW" sz="3400" dirty="0"/>
              <a:t>(B) is</a:t>
            </a:r>
            <a:r>
              <a:rPr lang="zh-TW" altLang="en-US" sz="3400" dirty="0"/>
              <a:t>　</a:t>
            </a:r>
            <a:r>
              <a:rPr lang="en-US" altLang="zh-TW" sz="3400" dirty="0"/>
              <a:t>(C) </a:t>
            </a:r>
            <a:r>
              <a:rPr lang="en-US" altLang="zh-TW" sz="3400" dirty="0" smtClean="0"/>
              <a:t>are</a:t>
            </a:r>
          </a:p>
          <a:p>
            <a:pPr marL="0" indent="0">
              <a:buNone/>
            </a:pPr>
            <a:endParaRPr lang="en-US" altLang="zh-TW" sz="3400" dirty="0" smtClean="0"/>
          </a:p>
          <a:p>
            <a:pPr marL="0" indent="0">
              <a:buNone/>
            </a:pPr>
            <a:r>
              <a:rPr lang="en-US" altLang="zh-TW" sz="3400" dirty="0" smtClean="0"/>
              <a:t>2. I </a:t>
            </a:r>
            <a:r>
              <a:rPr lang="zh-TW" altLang="en-US" sz="3400" u="sng" dirty="0"/>
              <a:t>　　　</a:t>
            </a:r>
            <a:r>
              <a:rPr lang="zh-TW" altLang="en-US" sz="3400" dirty="0"/>
              <a:t> </a:t>
            </a:r>
            <a:r>
              <a:rPr lang="en-US" altLang="zh-TW" sz="3400" dirty="0"/>
              <a:t>a good student.</a:t>
            </a:r>
          </a:p>
          <a:p>
            <a:pPr marL="514350" indent="-514350">
              <a:buAutoNum type="alphaUcParenBoth"/>
            </a:pPr>
            <a:r>
              <a:rPr lang="en-US" altLang="zh-TW" sz="3400" dirty="0" smtClean="0"/>
              <a:t>are</a:t>
            </a:r>
            <a:r>
              <a:rPr lang="zh-TW" altLang="en-US" sz="3400" dirty="0"/>
              <a:t>　</a:t>
            </a:r>
            <a:r>
              <a:rPr lang="en-US" altLang="zh-TW" sz="3400" dirty="0"/>
              <a:t>(B) is</a:t>
            </a:r>
            <a:r>
              <a:rPr lang="zh-TW" altLang="en-US" sz="3400" dirty="0"/>
              <a:t>　</a:t>
            </a:r>
            <a:r>
              <a:rPr lang="en-US" altLang="zh-TW" sz="3400" dirty="0"/>
              <a:t>(C) </a:t>
            </a:r>
            <a:r>
              <a:rPr lang="en-US" altLang="zh-TW" sz="3400" dirty="0" smtClean="0"/>
              <a:t>am</a:t>
            </a:r>
          </a:p>
          <a:p>
            <a:pPr marL="514350" indent="-514350">
              <a:buAutoNum type="alphaUcParenBoth"/>
            </a:pPr>
            <a:endParaRPr lang="en-US" altLang="zh-TW" sz="3400" dirty="0"/>
          </a:p>
          <a:p>
            <a:pPr marL="0" indent="0">
              <a:buNone/>
            </a:pPr>
            <a:r>
              <a:rPr lang="en-US" altLang="zh-TW" sz="3400" dirty="0" smtClean="0"/>
              <a:t>3. You </a:t>
            </a:r>
            <a:r>
              <a:rPr lang="zh-TW" altLang="en-US" sz="3400" u="sng" dirty="0"/>
              <a:t>　　　</a:t>
            </a:r>
            <a:r>
              <a:rPr lang="zh-TW" altLang="en-US" sz="3400" dirty="0"/>
              <a:t> </a:t>
            </a:r>
            <a:r>
              <a:rPr lang="en-US" altLang="zh-TW" sz="3400" dirty="0"/>
              <a:t>a teacher.</a:t>
            </a:r>
          </a:p>
          <a:p>
            <a:pPr marL="514350" indent="-514350">
              <a:buAutoNum type="alphaUcParenBoth"/>
            </a:pPr>
            <a:r>
              <a:rPr lang="en-US" altLang="zh-TW" sz="3400" dirty="0" smtClean="0"/>
              <a:t>are</a:t>
            </a:r>
            <a:r>
              <a:rPr lang="zh-TW" altLang="en-US" sz="3400" dirty="0"/>
              <a:t>　</a:t>
            </a:r>
            <a:r>
              <a:rPr lang="en-US" altLang="zh-TW" sz="3400" dirty="0"/>
              <a:t>(B) am</a:t>
            </a:r>
            <a:r>
              <a:rPr lang="zh-TW" altLang="en-US" sz="3400" dirty="0"/>
              <a:t>　</a:t>
            </a:r>
            <a:r>
              <a:rPr lang="en-US" altLang="zh-TW" sz="3400" dirty="0"/>
              <a:t>(C) </a:t>
            </a:r>
            <a:r>
              <a:rPr lang="en-US" altLang="zh-TW" sz="3400" dirty="0" smtClean="0"/>
              <a:t>is</a:t>
            </a:r>
          </a:p>
          <a:p>
            <a:pPr marL="514350" indent="-514350">
              <a:buAutoNum type="alphaUcParenBoth"/>
            </a:pPr>
            <a:endParaRPr lang="en-US" altLang="zh-TW" sz="3400" dirty="0"/>
          </a:p>
          <a:p>
            <a:pPr marL="0" indent="0">
              <a:buNone/>
            </a:pPr>
            <a:r>
              <a:rPr lang="en-US" altLang="zh-TW" sz="3400" dirty="0" smtClean="0"/>
              <a:t>4. She</a:t>
            </a:r>
            <a:r>
              <a:rPr lang="en-US" altLang="zh-TW" sz="3400" u="sng" dirty="0" smtClean="0"/>
              <a:t> </a:t>
            </a:r>
            <a:r>
              <a:rPr lang="zh-TW" altLang="en-US" sz="3400" u="sng" dirty="0"/>
              <a:t>　　</a:t>
            </a:r>
            <a:r>
              <a:rPr lang="zh-TW" altLang="en-US" sz="3400" dirty="0" smtClean="0"/>
              <a:t>  </a:t>
            </a:r>
            <a:r>
              <a:rPr lang="en-US" altLang="zh-TW" sz="3400" dirty="0"/>
              <a:t>a nice girl.</a:t>
            </a:r>
          </a:p>
          <a:p>
            <a:pPr marL="514350" indent="-514350">
              <a:buAutoNum type="alphaUcParenBoth"/>
            </a:pPr>
            <a:r>
              <a:rPr lang="en-US" altLang="zh-TW" sz="3400" dirty="0" smtClean="0"/>
              <a:t>are</a:t>
            </a:r>
            <a:r>
              <a:rPr lang="zh-TW" altLang="en-US" sz="3400" dirty="0"/>
              <a:t>　</a:t>
            </a:r>
            <a:r>
              <a:rPr lang="en-US" altLang="zh-TW" sz="3400" dirty="0"/>
              <a:t>(B) am</a:t>
            </a:r>
            <a:r>
              <a:rPr lang="zh-TW" altLang="en-US" sz="3400" dirty="0"/>
              <a:t>　</a:t>
            </a:r>
            <a:r>
              <a:rPr lang="en-US" altLang="zh-TW" sz="3400" dirty="0"/>
              <a:t>(C) </a:t>
            </a:r>
            <a:r>
              <a:rPr lang="en-US" altLang="zh-TW" sz="3400" dirty="0" smtClean="0"/>
              <a:t>is</a:t>
            </a:r>
          </a:p>
          <a:p>
            <a:pPr marL="514350" indent="-514350">
              <a:buAutoNum type="alphaUcParenBoth"/>
            </a:pPr>
            <a:endParaRPr lang="en-US" altLang="zh-TW" sz="3400" dirty="0"/>
          </a:p>
          <a:p>
            <a:pPr marL="0" indent="0">
              <a:buNone/>
            </a:pPr>
            <a:r>
              <a:rPr lang="en-US" altLang="zh-TW" sz="3400" dirty="0" smtClean="0"/>
              <a:t>5. He</a:t>
            </a:r>
            <a:r>
              <a:rPr lang="en-US" altLang="zh-TW" sz="3400" u="sng" dirty="0" smtClean="0"/>
              <a:t> </a:t>
            </a:r>
            <a:r>
              <a:rPr lang="zh-TW" altLang="en-US" sz="3400" u="sng" dirty="0"/>
              <a:t>　　　</a:t>
            </a:r>
            <a:r>
              <a:rPr lang="zh-TW" altLang="en-US" sz="3400" dirty="0"/>
              <a:t> </a:t>
            </a:r>
            <a:r>
              <a:rPr lang="en-US" altLang="zh-TW" sz="3400" dirty="0"/>
              <a:t>a cute boy.</a:t>
            </a:r>
          </a:p>
          <a:p>
            <a:pPr marL="0" indent="0">
              <a:buNone/>
            </a:pPr>
            <a:r>
              <a:rPr lang="en-US" altLang="zh-TW" sz="3400" dirty="0"/>
              <a:t>(A) is</a:t>
            </a:r>
            <a:r>
              <a:rPr lang="zh-TW" altLang="en-US" sz="3400" dirty="0"/>
              <a:t>　</a:t>
            </a:r>
            <a:r>
              <a:rPr lang="en-US" altLang="zh-TW" sz="3400" dirty="0"/>
              <a:t>(B) am</a:t>
            </a:r>
            <a:r>
              <a:rPr lang="zh-TW" altLang="en-US" sz="3400" dirty="0"/>
              <a:t>　</a:t>
            </a:r>
            <a:r>
              <a:rPr lang="en-US" altLang="zh-TW" sz="3400" dirty="0"/>
              <a:t>(C) </a:t>
            </a:r>
            <a:r>
              <a:rPr lang="en-US" altLang="zh-TW" sz="3400" dirty="0" smtClean="0"/>
              <a:t>are</a:t>
            </a:r>
            <a:endParaRPr lang="en-US" altLang="zh-TW" sz="3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9500" y="3488531"/>
            <a:ext cx="2984500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4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2400" dirty="0"/>
              <a:t>6</a:t>
            </a:r>
            <a:r>
              <a:rPr lang="en-US" altLang="zh-TW" sz="2400" dirty="0" smtClean="0"/>
              <a:t>. It </a:t>
            </a:r>
            <a:r>
              <a:rPr lang="zh-TW" altLang="en-US" sz="2400" u="sng" dirty="0"/>
              <a:t>　　　 </a:t>
            </a:r>
            <a:r>
              <a:rPr lang="en-US" altLang="zh-TW" sz="2400" dirty="0"/>
              <a:t>a cat.</a:t>
            </a:r>
          </a:p>
          <a:p>
            <a:pPr marL="514350" indent="-514350">
              <a:buAutoNum type="alphaUcParenBoth"/>
            </a:pPr>
            <a:r>
              <a:rPr lang="en-US" altLang="zh-TW" sz="2400" dirty="0" smtClean="0"/>
              <a:t>is</a:t>
            </a:r>
            <a:r>
              <a:rPr lang="zh-TW" altLang="en-US" sz="2400" dirty="0"/>
              <a:t>　</a:t>
            </a:r>
            <a:r>
              <a:rPr lang="en-US" altLang="zh-TW" sz="2400" dirty="0"/>
              <a:t>(B) are</a:t>
            </a:r>
            <a:r>
              <a:rPr lang="zh-TW" altLang="en-US" sz="2400" dirty="0"/>
              <a:t>　</a:t>
            </a:r>
            <a:r>
              <a:rPr lang="en-US" altLang="zh-TW" sz="2400" dirty="0"/>
              <a:t>(C) </a:t>
            </a:r>
            <a:r>
              <a:rPr lang="en-US" altLang="zh-TW" sz="2400" dirty="0" smtClean="0"/>
              <a:t>am</a:t>
            </a:r>
          </a:p>
          <a:p>
            <a:pPr marL="514350" indent="-514350">
              <a:buAutoNum type="alphaUcParenBoth"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7</a:t>
            </a:r>
            <a:r>
              <a:rPr lang="en-US" altLang="zh-TW" sz="2400" dirty="0" smtClean="0"/>
              <a:t>. We</a:t>
            </a:r>
            <a:r>
              <a:rPr lang="en-US" altLang="zh-TW" sz="2400" u="sng" dirty="0" smtClean="0"/>
              <a:t> </a:t>
            </a:r>
            <a:r>
              <a:rPr lang="zh-TW" altLang="en-US" sz="2400" u="sng" dirty="0"/>
              <a:t>　　　</a:t>
            </a:r>
            <a:r>
              <a:rPr lang="zh-TW" altLang="en-US" sz="2400" dirty="0"/>
              <a:t> </a:t>
            </a:r>
            <a:r>
              <a:rPr lang="en-US" altLang="zh-TW" sz="2400" dirty="0"/>
              <a:t>good baseball players.</a:t>
            </a:r>
          </a:p>
          <a:p>
            <a:pPr marL="514350" indent="-514350">
              <a:buAutoNum type="alphaUcParenBoth"/>
            </a:pPr>
            <a:r>
              <a:rPr lang="en-US" altLang="zh-TW" sz="2400" dirty="0" smtClean="0"/>
              <a:t>are</a:t>
            </a:r>
            <a:r>
              <a:rPr lang="zh-TW" altLang="en-US" sz="2400" dirty="0"/>
              <a:t>　</a:t>
            </a:r>
            <a:r>
              <a:rPr lang="en-US" altLang="zh-TW" sz="2400" dirty="0"/>
              <a:t>(B) is</a:t>
            </a:r>
            <a:r>
              <a:rPr lang="zh-TW" altLang="en-US" sz="2400" dirty="0"/>
              <a:t>　</a:t>
            </a:r>
            <a:r>
              <a:rPr lang="en-US" altLang="zh-TW" sz="2400" dirty="0"/>
              <a:t>(C) </a:t>
            </a:r>
            <a:r>
              <a:rPr lang="en-US" altLang="zh-TW" sz="2400" dirty="0" smtClean="0"/>
              <a:t>am</a:t>
            </a:r>
          </a:p>
          <a:p>
            <a:pPr marL="514350" indent="-514350">
              <a:buAutoNum type="alphaUcParenBoth"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8</a:t>
            </a:r>
            <a:r>
              <a:rPr lang="en-US" altLang="zh-TW" sz="2400" dirty="0" smtClean="0"/>
              <a:t>. You</a:t>
            </a:r>
            <a:r>
              <a:rPr lang="en-US" altLang="zh-TW" sz="2400" u="sng" dirty="0" smtClean="0"/>
              <a:t> </a:t>
            </a:r>
            <a:r>
              <a:rPr lang="zh-TW" altLang="en-US" sz="2400" u="sng" dirty="0"/>
              <a:t>　　　 </a:t>
            </a:r>
            <a:r>
              <a:rPr lang="en-US" altLang="zh-TW" sz="2400" dirty="0"/>
              <a:t>baseball fans.</a:t>
            </a:r>
          </a:p>
          <a:p>
            <a:pPr marL="514350" indent="-514350">
              <a:buAutoNum type="alphaUcParenBoth"/>
            </a:pPr>
            <a:r>
              <a:rPr lang="en-US" altLang="zh-TW" sz="2400" dirty="0" smtClean="0"/>
              <a:t>is</a:t>
            </a:r>
            <a:r>
              <a:rPr lang="zh-TW" altLang="en-US" sz="2400" dirty="0"/>
              <a:t>　</a:t>
            </a:r>
            <a:r>
              <a:rPr lang="en-US" altLang="zh-TW" sz="2400" dirty="0"/>
              <a:t>(B) are</a:t>
            </a:r>
            <a:r>
              <a:rPr lang="zh-TW" altLang="en-US" sz="2400" dirty="0"/>
              <a:t>　</a:t>
            </a:r>
            <a:r>
              <a:rPr lang="en-US" altLang="zh-TW" sz="2400" dirty="0"/>
              <a:t>(C) </a:t>
            </a:r>
            <a:r>
              <a:rPr lang="en-US" altLang="zh-TW" sz="2400" dirty="0" smtClean="0"/>
              <a:t>am</a:t>
            </a:r>
          </a:p>
          <a:p>
            <a:pPr marL="514350" indent="-514350">
              <a:buAutoNum type="alphaUcParenBoth"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9</a:t>
            </a:r>
            <a:r>
              <a:rPr lang="en-US" altLang="zh-TW" sz="2400" dirty="0" smtClean="0"/>
              <a:t>. They </a:t>
            </a:r>
            <a:r>
              <a:rPr lang="zh-TW" altLang="en-US" sz="2400" u="sng" dirty="0"/>
              <a:t>　　　 </a:t>
            </a:r>
            <a:r>
              <a:rPr lang="en-US" altLang="zh-TW" sz="2400" dirty="0"/>
              <a:t>cute rabbits.</a:t>
            </a:r>
          </a:p>
          <a:p>
            <a:pPr marL="0" indent="0">
              <a:buNone/>
            </a:pPr>
            <a:r>
              <a:rPr lang="en-US" altLang="zh-TW" sz="2400" dirty="0"/>
              <a:t>(A) are</a:t>
            </a:r>
            <a:r>
              <a:rPr lang="zh-TW" altLang="en-US" sz="2400" dirty="0"/>
              <a:t>　</a:t>
            </a:r>
            <a:r>
              <a:rPr lang="en-US" altLang="zh-TW" sz="2400" dirty="0"/>
              <a:t>(B) is</a:t>
            </a:r>
            <a:r>
              <a:rPr lang="zh-TW" altLang="en-US" sz="2400" dirty="0"/>
              <a:t>　</a:t>
            </a:r>
            <a:r>
              <a:rPr lang="en-US" altLang="zh-TW" sz="2400" dirty="0"/>
              <a:t>(C) am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9500" y="3488531"/>
            <a:ext cx="2984500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481943"/>
            <a:ext cx="9144000" cy="39043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www.google.com.tw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imgres?imgurl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=http://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urbanmoms.ca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-content/uploads/2013/04/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Tall.jpg&amp;imgrefurl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=http://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printablecolouringpages.co.uk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/?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s%3Dtall%2Btaller&amp;h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380&amp;w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320&amp;tbnid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ImCPesBdr1HDFM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:&amp;zoom=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1&amp;docid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HHqA-50X2zXboM&amp;ei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G8_JVKj3N5Dm8AXl2YHgBw&amp;tbm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isch&amp;ved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0CCkQMygNMA0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教材僅供公益線上學習陪伴上課使用，不做商業用途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80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216103"/>
              </p:ext>
            </p:extLst>
          </p:nvPr>
        </p:nvGraphicFramePr>
        <p:xfrm>
          <a:off x="628650" y="1825623"/>
          <a:ext cx="7886700" cy="370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926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(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單數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)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(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複數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)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60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608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608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6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4000" dirty="0">
                <a:latin typeface="Kristen ITC" panose="03050502040202030202" pitchFamily="66" charset="0"/>
              </a:rPr>
              <a:t>short &amp; tall</a:t>
            </a:r>
            <a:endParaRPr lang="zh-TW" altLang="en-US" sz="4000" dirty="0">
              <a:latin typeface="Kristen ITC" panose="03050502040202030202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650604"/>
            <a:ext cx="2609850" cy="309919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2" y="1832770"/>
            <a:ext cx="6376988" cy="1085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900" y="4232343"/>
            <a:ext cx="6261100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435350" cy="917001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Kristen ITC" panose="03050502040202030202" pitchFamily="66" charset="0"/>
              </a:rPr>
              <a:t>s</a:t>
            </a:r>
            <a:r>
              <a:rPr lang="en-US" altLang="zh-TW" sz="4000" dirty="0" smtClean="0">
                <a:latin typeface="Kristen ITC" panose="03050502040202030202" pitchFamily="66" charset="0"/>
              </a:rPr>
              <a:t>mall &amp; big</a:t>
            </a:r>
            <a:endParaRPr lang="zh-TW" altLang="en-US" sz="4000" dirty="0">
              <a:latin typeface="Kristen ITC" panose="03050502040202030202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381"/>
            <a:ext cx="2170113" cy="20833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1" y="4333943"/>
            <a:ext cx="1130952" cy="10857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2" y="2265110"/>
            <a:ext cx="6376988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012" y="4511743"/>
            <a:ext cx="6261100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r="26898"/>
          <a:stretch/>
        </p:blipFill>
        <p:spPr>
          <a:xfrm>
            <a:off x="470274" y="365126"/>
            <a:ext cx="1847088" cy="2958428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84" y="1147764"/>
            <a:ext cx="6376988" cy="1085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012" y="4511743"/>
            <a:ext cx="6261100" cy="10857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30067"/>
          <a:stretch/>
        </p:blipFill>
        <p:spPr>
          <a:xfrm>
            <a:off x="365760" y="3323554"/>
            <a:ext cx="1628952" cy="32004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992914" y="184832"/>
            <a:ext cx="3908198" cy="621845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TW" dirty="0" smtClean="0">
                <a:latin typeface="Kristen ITC" panose="03050502040202030202" pitchFamily="66" charset="0"/>
              </a:rPr>
              <a:t>boy &amp; girl</a:t>
            </a:r>
            <a:endParaRPr lang="zh-TW" alt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24811" y="5082832"/>
            <a:ext cx="1918372" cy="102412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連連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4" y="51611"/>
            <a:ext cx="1867574" cy="18675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36" y="4432848"/>
            <a:ext cx="1416868" cy="16229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43435" y="1363038"/>
            <a:ext cx="4990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I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8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8" y="-64858"/>
            <a:ext cx="1869482" cy="186948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695193" y="1195478"/>
            <a:ext cx="6085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you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12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58" y="131477"/>
            <a:ext cx="1904011" cy="190401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299650" y="1434214"/>
            <a:ext cx="5625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he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240" y="-176854"/>
            <a:ext cx="1892578" cy="1892578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51051" y="1108882"/>
            <a:ext cx="6160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she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20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71" y="-50428"/>
            <a:ext cx="1828231" cy="182823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3050290" y="1170567"/>
            <a:ext cx="5377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it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22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3" y="-106229"/>
            <a:ext cx="1926784" cy="192678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5488174" y="1194935"/>
            <a:ext cx="6144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we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24" name="內容版面配置區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06" y="-106229"/>
            <a:ext cx="1958383" cy="1958383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958598" y="1217608"/>
            <a:ext cx="7409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they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22" y="4431453"/>
            <a:ext cx="1418086" cy="162429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15" y="4455351"/>
            <a:ext cx="1418086" cy="1624295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5902090" y="4898166"/>
            <a:ext cx="5625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a</a:t>
            </a:r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re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906280" y="4898166"/>
            <a:ext cx="5625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is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933386" y="4938772"/>
            <a:ext cx="5625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am</a:t>
            </a:r>
            <a:endParaRPr lang="zh-TW" altLang="en-US" b="1" dirty="0"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6365" y="2552780"/>
            <a:ext cx="7886700" cy="1304017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What are their jobs? </a:t>
            </a:r>
            <a:endParaRPr lang="zh-TW" altLang="en-US" sz="4000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5" y="263528"/>
            <a:ext cx="2081214" cy="27989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6020801" y="3942599"/>
            <a:ext cx="2556882" cy="23948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35" y="4071769"/>
            <a:ext cx="1664927" cy="23017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70" y="263528"/>
            <a:ext cx="2002192" cy="24026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>
            <a:off x="846365" y="4025211"/>
            <a:ext cx="1789458" cy="23948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8" y="272063"/>
            <a:ext cx="2249567" cy="2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7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/>
        </p:blipFill>
        <p:spPr>
          <a:xfrm>
            <a:off x="6020801" y="3942599"/>
            <a:ext cx="2556882" cy="23948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8" y="272063"/>
            <a:ext cx="2249567" cy="23114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" y="1147764"/>
            <a:ext cx="5826093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70" y="4511743"/>
            <a:ext cx="5720216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11407</TotalTime>
  <Words>824</Words>
  <Application>Microsoft Office PowerPoint</Application>
  <PresentationFormat>如螢幕大小 (4:3)</PresentationFormat>
  <Paragraphs>249</Paragraphs>
  <Slides>23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Segoe UI Black</vt:lpstr>
      <vt:lpstr>華康兒風體W4(P)</vt:lpstr>
      <vt:lpstr>PMingLiU</vt:lpstr>
      <vt:lpstr>標楷體</vt:lpstr>
      <vt:lpstr>Arial</vt:lpstr>
      <vt:lpstr>Calibri</vt:lpstr>
      <vt:lpstr>Calibri Light</vt:lpstr>
      <vt:lpstr>Comic Sans MS</vt:lpstr>
      <vt:lpstr>Kristen ITC</vt:lpstr>
      <vt:lpstr>Office 佈景主題</vt:lpstr>
      <vt:lpstr>教育部 104年數位學伴線上課業輔導服務計畫     </vt:lpstr>
      <vt:lpstr>什麼是be動詞?</vt:lpstr>
      <vt:lpstr>PowerPoint 簡報</vt:lpstr>
      <vt:lpstr>short &amp; tall</vt:lpstr>
      <vt:lpstr>small &amp; big</vt:lpstr>
      <vt:lpstr>boy &amp; girl</vt:lpstr>
      <vt:lpstr>連連看</vt:lpstr>
      <vt:lpstr>What are their jobs? </vt:lpstr>
      <vt:lpstr>PowerPoint 簡報</vt:lpstr>
      <vt:lpstr>PowerPoint 簡報</vt:lpstr>
      <vt:lpstr>PowerPoint 簡報</vt:lpstr>
      <vt:lpstr>PowerPoint 簡報</vt:lpstr>
      <vt:lpstr>Be動詞的否定句</vt:lpstr>
      <vt:lpstr>short &amp; tall</vt:lpstr>
      <vt:lpstr>small &amp; big</vt:lpstr>
      <vt:lpstr>boy &amp; girl</vt:lpstr>
      <vt:lpstr>Be動詞的疑問句</vt:lpstr>
      <vt:lpstr>PowerPoint 簡報</vt:lpstr>
      <vt:lpstr>PowerPoint 簡報</vt:lpstr>
      <vt:lpstr>PowerPoint 簡報</vt:lpstr>
      <vt:lpstr>小試身手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Zhao Guan</dc:creator>
  <cp:lastModifiedBy>王雅芳</cp:lastModifiedBy>
  <cp:revision>44</cp:revision>
  <dcterms:created xsi:type="dcterms:W3CDTF">2015-01-21T12:45:54Z</dcterms:created>
  <dcterms:modified xsi:type="dcterms:W3CDTF">2015-03-13T12:57:41Z</dcterms:modified>
</cp:coreProperties>
</file>