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5" r:id="rId3"/>
    <p:sldId id="267" r:id="rId4"/>
    <p:sldId id="270" r:id="rId5"/>
    <p:sldId id="271" r:id="rId6"/>
    <p:sldId id="273" r:id="rId7"/>
    <p:sldId id="274" r:id="rId8"/>
    <p:sldId id="275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C"/>
    <a:srgbClr val="F0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3/13/2015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2015/3/13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zh-TW"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替代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zh-TW" sz="34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2015/3/13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zh-TW" sz="34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zh-TW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zh-TW" sz="5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替代的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zh-TW" sz="52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2015/3/13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t>2015/3/13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0" cap="none" baseline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0" cap="none" baseline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2015/3/13</a:t>
            </a:fld>
            <a:endParaRPr 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2015/3/13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  <a:p>
            <a:pPr lvl="5"/>
            <a:r>
              <a:rPr lang="zh-TW" dirty="0"/>
              <a:t>第六層</a:t>
            </a:r>
          </a:p>
          <a:p>
            <a:pPr lvl="6"/>
            <a:r>
              <a:rPr lang="zh-TW" dirty="0"/>
              <a:t>第七層</a:t>
            </a:r>
          </a:p>
          <a:p>
            <a:pPr lvl="7"/>
            <a:r>
              <a:rPr lang="zh-TW" dirty="0"/>
              <a:t>第八層</a:t>
            </a:r>
          </a:p>
          <a:p>
            <a:pPr lvl="8"/>
            <a:r>
              <a:rPr lang="zh-TW" dirty="0"/>
              <a:t>第九層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altLang="zh-TW" smtClean="0"/>
              <a:pPr/>
              <a:t>3/13/2015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 cap="all" baseline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zh-TW" sz="20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zh-TW" sz="18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TW" sz="16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TW" sz="14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TW" sz="14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巴</a:t>
            </a:r>
            <a:r>
              <a:rPr lang="zh-TW" altLang="en-US" dirty="0" smtClean="0"/>
              <a:t>冷</a:t>
            </a:r>
            <a:r>
              <a:rPr lang="zh-TW" altLang="en-US" dirty="0"/>
              <a:t>公主</a:t>
            </a:r>
            <a:endParaRPr lang="zh-TW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魯凱族</a:t>
            </a:r>
            <a:r>
              <a:rPr lang="zh-TW" altLang="en-US" dirty="0"/>
              <a:t>傳說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>
            <a:normAutofit/>
          </a:bodyPr>
          <a:lstStyle/>
          <a:p>
            <a:r>
              <a:rPr lang="zh-TW" altLang="zh-TW" b="1" dirty="0"/>
              <a:t>為什麼魯凱族人要將百合花配戴於頭飾上？象徵什麼意義？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7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發揮你的想像力，巴冷公主嫁給湖神後，你覺得他們會過著怎樣的生活？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7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找找看，在故事中你最喜歡哪一幅圖片，並說明原因。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7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想想看，讀完這個故事後，請你想一個問題，考考你</a:t>
            </a:r>
            <a:r>
              <a:rPr lang="zh-TW" altLang="zh-TW" b="1" dirty="0" smtClean="0"/>
              <a:t>的</a:t>
            </a:r>
            <a:r>
              <a:rPr lang="zh-TW" altLang="en-US" b="1" dirty="0" smtClean="0"/>
              <a:t>老</a:t>
            </a:r>
            <a:r>
              <a:rPr lang="zh-TW" altLang="en-US" b="1" dirty="0"/>
              <a:t>師</a:t>
            </a:r>
            <a:r>
              <a:rPr lang="zh-TW" altLang="zh-TW" b="1" dirty="0" smtClean="0"/>
              <a:t>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7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1" y="260648"/>
            <a:ext cx="10057185" cy="1189038"/>
          </a:xfrm>
        </p:spPr>
        <p:txBody>
          <a:bodyPr>
            <a:normAutofit/>
          </a:bodyPr>
          <a:lstStyle/>
          <a:p>
            <a:pPr marL="88900" indent="-88900"/>
            <a:r>
              <a:rPr lang="zh-TW" altLang="zh-TW" b="1" kern="100" dirty="0">
                <a:latin typeface="Times New Roman" panose="02020603050405020304" pitchFamily="18" charset="0"/>
                <a:ea typeface="華康明體W5注音字"/>
              </a:rPr>
              <a:t>請你發揮聯想力，以九宮格的中心為主題按順序進行聯想，新的答案必須</a:t>
            </a:r>
            <a:r>
              <a:rPr lang="zh-TW" altLang="zh-TW" b="1" kern="100" dirty="0">
                <a:latin typeface="Times New Roman" panose="02020603050405020304" pitchFamily="18" charset="0"/>
                <a:ea typeface="華康明體W5破音字3"/>
              </a:rPr>
              <a:t>和</a:t>
            </a:r>
            <a:r>
              <a:rPr lang="zh-TW" altLang="zh-TW" b="1" kern="100" dirty="0">
                <a:latin typeface="Times New Roman" panose="02020603050405020304" pitchFamily="18" charset="0"/>
                <a:ea typeface="華康明體W5注音字"/>
              </a:rPr>
              <a:t>上一個答案有相關。</a:t>
            </a:r>
            <a:endParaRPr lang="zh-TW" altLang="zh-TW" sz="36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1026" name="Picture 2" descr="九宮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052" y1="31590" x2="16052" y2="31590"/>
                        <a14:foregroundMark x1="27549" y1="31590" x2="27549" y2="31590"/>
                        <a14:foregroundMark x1="50976" y1="32680" x2="50976" y2="32680"/>
                        <a14:foregroundMark x1="66377" y1="42266" x2="66377" y2="42266"/>
                        <a14:foregroundMark x1="65944" y1="16993" x2="65944" y2="16993"/>
                        <a14:foregroundMark x1="65727" y1="13072" x2="65727" y2="13072"/>
                        <a14:foregroundMark x1="32321" y1="61002" x2="32321" y2="61002"/>
                        <a14:foregroundMark x1="16703" y1="70588" x2="16703" y2="70588"/>
                        <a14:foregroundMark x1="32755" y1="86928" x2="32755" y2="86928"/>
                        <a14:foregroundMark x1="67462" y1="89325" x2="67462" y2="89325"/>
                        <a14:foregroundMark x1="67245" y1="88453" x2="67245" y2="88453"/>
                        <a14:foregroundMark x1="67245" y1="84749" x2="67245" y2="84749"/>
                        <a14:foregroundMark x1="65944" y1="38562" x2="65944" y2="38562"/>
                        <a14:foregroundMark x1="66594" y1="32462" x2="66594" y2="32462"/>
                        <a14:foregroundMark x1="32321" y1="65795" x2="32321" y2="65795"/>
                        <a14:foregroundMark x1="32538" y1="63181" x2="32538" y2="63181"/>
                        <a14:foregroundMark x1="65944" y1="36819" x2="65944" y2="36819"/>
                        <a14:foregroundMark x1="16486" y1="34858" x2="16486" y2="34858"/>
                        <a14:foregroundMark x1="82863" y1="66667" x2="82863" y2="66667"/>
                        <a14:foregroundMark x1="83080" y1="64706" x2="83080" y2="64706"/>
                        <a14:backgroundMark x1="40998" y1="54031" x2="40998" y2="54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62" y="1752601"/>
            <a:ext cx="6405322" cy="44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85427" y="3758973"/>
            <a:ext cx="17281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400" b="1" dirty="0" smtClean="0"/>
              <a:t>魯</a:t>
            </a:r>
            <a:r>
              <a:rPr lang="zh-TW" altLang="en-US" sz="2400" b="1" dirty="0"/>
              <a:t>凱</a:t>
            </a:r>
            <a:r>
              <a:rPr lang="zh-TW" altLang="en-US" sz="2400" b="1" dirty="0" smtClean="0"/>
              <a:t>族</a:t>
            </a:r>
            <a:endParaRPr lang="zh-TW" altLang="en-US" sz="2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685" y="3064094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7041" y="665918"/>
            <a:ext cx="10057185" cy="1189038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故事中，美麗善良的巴冷公主為了追求愛情，勇於面對考驗。請你從故事中找出或想出五個和巴冷公主有關的詞語填入花瓣中，並從裡面挑出一個詞語造出一個句子。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10" y="2182997"/>
            <a:ext cx="5774450" cy="40403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80" y="2982207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1179" y="236016"/>
            <a:ext cx="10057185" cy="1189038"/>
          </a:xfrm>
        </p:spPr>
        <p:txBody>
          <a:bodyPr/>
          <a:lstStyle/>
          <a:p>
            <a:r>
              <a:rPr lang="zh-TW" altLang="en-US" b="1" kern="100" dirty="0" smtClean="0">
                <a:ea typeface="華康明體W5破音字1"/>
                <a:cs typeface="Times New Roman" panose="02020603050405020304" pitchFamily="18" charset="0"/>
              </a:rPr>
              <a:t>造句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90" y="1660644"/>
            <a:ext cx="7517019" cy="34018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867" y="3064094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7" y="563562"/>
            <a:ext cx="10057185" cy="1189038"/>
          </a:xfrm>
        </p:spPr>
        <p:txBody>
          <a:bodyPr>
            <a:normAutofit/>
          </a:bodyPr>
          <a:lstStyle/>
          <a:p>
            <a:r>
              <a:rPr lang="zh-TW" altLang="zh-TW" b="1" dirty="0"/>
              <a:t>《巴冷公主》是魯凱族的傳說故事，請你在下列地圖中找出魯凱族的分布位置並用筆圈出來。</a:t>
            </a:r>
            <a:endParaRPr lang="zh-TW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1" y="2060848"/>
            <a:ext cx="6267231" cy="43407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741" y="3024099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7407" y="1988840"/>
            <a:ext cx="9601202" cy="4191000"/>
          </a:xfrm>
        </p:spPr>
        <p:txBody>
          <a:bodyPr/>
          <a:lstStyle/>
          <a:p>
            <a:r>
              <a:rPr lang="zh-TW" altLang="en-US" b="1" dirty="0"/>
              <a:t>１</a:t>
            </a:r>
            <a:r>
              <a:rPr lang="en-US" altLang="zh-TW" b="1" dirty="0" smtClean="0"/>
              <a:t>.</a:t>
            </a:r>
            <a:r>
              <a:rPr lang="zh-TW" altLang="zh-TW" b="1" dirty="0"/>
              <a:t>請你說說看，魯凱族的社會階級分為哪些等級</a:t>
            </a:r>
            <a:r>
              <a:rPr lang="zh-TW" altLang="zh-TW" b="1" dirty="0" smtClean="0"/>
              <a:t>？</a:t>
            </a:r>
            <a:endParaRPr lang="en-US" altLang="zh-TW" b="1" dirty="0" smtClean="0"/>
          </a:p>
          <a:p>
            <a:r>
              <a:rPr lang="zh-TW" altLang="en-US" b="1" dirty="0" smtClean="0"/>
              <a:t>２</a:t>
            </a:r>
            <a:r>
              <a:rPr lang="en-US" altLang="zh-TW" b="1" dirty="0" smtClean="0"/>
              <a:t>.</a:t>
            </a:r>
            <a:r>
              <a:rPr lang="zh-TW" altLang="zh-TW" b="1" dirty="0"/>
              <a:t>魯凱族的住所是用什麼特殊材質建造？</a:t>
            </a:r>
            <a:r>
              <a:rPr lang="en-US" altLang="zh-TW" b="1" dirty="0"/>
              <a:t>	</a:t>
            </a:r>
            <a:endParaRPr lang="zh-TW" altLang="zh-TW" dirty="0"/>
          </a:p>
          <a:p>
            <a:r>
              <a:rPr lang="zh-TW" altLang="en-US" b="1" dirty="0"/>
              <a:t>３</a:t>
            </a:r>
            <a:r>
              <a:rPr lang="en-US" altLang="zh-TW" b="1" dirty="0" smtClean="0"/>
              <a:t>.</a:t>
            </a:r>
            <a:r>
              <a:rPr lang="zh-TW" altLang="zh-TW" b="1" dirty="0"/>
              <a:t>魯凱族有一種特殊的樂器，請問是什麼？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1425" y="468632"/>
            <a:ext cx="10057185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lang="zh-TW">
                <a:solidFill>
                  <a:schemeClr val="tx2"/>
                </a:solidFill>
              </a:defRPr>
            </a:lvl2pPr>
            <a:lvl3pPr eaLnBrk="1" latinLnBrk="0" hangingPunct="1">
              <a:defRPr lang="zh-TW">
                <a:solidFill>
                  <a:schemeClr val="tx2"/>
                </a:solidFill>
              </a:defRPr>
            </a:lvl3pPr>
            <a:lvl4pPr eaLnBrk="1" latinLnBrk="0" hangingPunct="1">
              <a:defRPr lang="zh-TW">
                <a:solidFill>
                  <a:schemeClr val="tx2"/>
                </a:solidFill>
              </a:defRPr>
            </a:lvl4pPr>
            <a:lvl5pPr eaLnBrk="1" latinLnBrk="0" hangingPunct="1">
              <a:defRPr lang="zh-TW">
                <a:solidFill>
                  <a:schemeClr val="tx2"/>
                </a:solidFill>
              </a:defRPr>
            </a:lvl5pPr>
            <a:lvl6pPr eaLnBrk="1" latinLnBrk="0" hangingPunct="1">
              <a:defRPr lang="zh-TW">
                <a:solidFill>
                  <a:schemeClr val="tx2"/>
                </a:solidFill>
              </a:defRPr>
            </a:lvl6pPr>
            <a:lvl7pPr eaLnBrk="1" latinLnBrk="0" hangingPunct="1">
              <a:defRPr lang="zh-TW">
                <a:solidFill>
                  <a:schemeClr val="tx2"/>
                </a:solidFill>
              </a:defRPr>
            </a:lvl7pPr>
            <a:lvl8pPr eaLnBrk="1" latinLnBrk="0" hangingPunct="1">
              <a:defRPr lang="zh-TW">
                <a:solidFill>
                  <a:schemeClr val="tx2"/>
                </a:solidFill>
              </a:defRPr>
            </a:lvl8pPr>
            <a:lvl9pPr eaLnBrk="1" latinLnBrk="0" hangingPunct="1">
              <a:defRPr lang="zh-TW">
                <a:solidFill>
                  <a:schemeClr val="tx2"/>
                </a:solidFill>
              </a:defRPr>
            </a:lvl9pPr>
          </a:lstStyle>
          <a:p>
            <a:r>
              <a:rPr lang="zh-TW" altLang="en-US" b="1" kern="100" dirty="0">
                <a:ea typeface="華康明體W5破音字1"/>
                <a:cs typeface="Times New Roman" panose="02020603050405020304" pitchFamily="18" charset="0"/>
              </a:rPr>
              <a:t>想一想</a:t>
            </a:r>
            <a:endParaRPr lang="zh-TW" altLang="en-US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389" y="2952489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8691" t="33054" r="414" b="19390"/>
          <a:stretch/>
        </p:blipFill>
        <p:spPr>
          <a:xfrm>
            <a:off x="7301553" y="3370998"/>
            <a:ext cx="2745764" cy="306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050" t="38241" r="57649" b="19031"/>
          <a:stretch/>
        </p:blipFill>
        <p:spPr>
          <a:xfrm>
            <a:off x="973020" y="3370998"/>
            <a:ext cx="1992573" cy="326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橢圓形圖說文字 5"/>
          <p:cNvSpPr/>
          <p:nvPr/>
        </p:nvSpPr>
        <p:spPr>
          <a:xfrm>
            <a:off x="1973336" y="224304"/>
            <a:ext cx="4462817" cy="3146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小朋友，謝謝你的幫忙！讓我可以跟巴冷公主永遠在一起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圖說文字 3"/>
          <p:cNvSpPr/>
          <p:nvPr/>
        </p:nvSpPr>
        <p:spPr>
          <a:xfrm>
            <a:off x="6756925" y="423214"/>
            <a:ext cx="3835020" cy="222445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小朋友，謝謝你！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3398293" y="4626591"/>
            <a:ext cx="1064525" cy="1050878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心形 7"/>
          <p:cNvSpPr/>
          <p:nvPr/>
        </p:nvSpPr>
        <p:spPr>
          <a:xfrm>
            <a:off x="4572002" y="4626591"/>
            <a:ext cx="1064525" cy="1050878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心形 8"/>
          <p:cNvSpPr/>
          <p:nvPr/>
        </p:nvSpPr>
        <p:spPr>
          <a:xfrm>
            <a:off x="5903891" y="4626591"/>
            <a:ext cx="1064525" cy="1050878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0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8691" t="33054" r="414" b="19390"/>
          <a:stretch/>
        </p:blipFill>
        <p:spPr>
          <a:xfrm>
            <a:off x="7789846" y="2825087"/>
            <a:ext cx="2006221" cy="223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050" t="38241" r="57649" b="19031"/>
          <a:stretch/>
        </p:blipFill>
        <p:spPr>
          <a:xfrm>
            <a:off x="764273" y="3173725"/>
            <a:ext cx="1992573" cy="326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橢圓形圖說文字 5"/>
          <p:cNvSpPr/>
          <p:nvPr/>
        </p:nvSpPr>
        <p:spPr>
          <a:xfrm>
            <a:off x="2180617" y="224304"/>
            <a:ext cx="4192887" cy="31466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小朋友，可以請你跟我一起去找七彩琉璃珠嗎</a:t>
            </a:r>
            <a:r>
              <a:rPr lang="zh-TW" altLang="en-US" sz="3600" dirty="0"/>
              <a:t>？</a:t>
            </a:r>
          </a:p>
        </p:txBody>
      </p:sp>
      <p:sp>
        <p:nvSpPr>
          <p:cNvPr id="7" name="雲朵形圖說文字 6"/>
          <p:cNvSpPr/>
          <p:nvPr/>
        </p:nvSpPr>
        <p:spPr>
          <a:xfrm rot="413535">
            <a:off x="8906302" y="480320"/>
            <a:ext cx="2562299" cy="20433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百步蛇王．．．．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要小心啊！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9419"/>
            <a:ext cx="9448800" cy="2667000"/>
          </a:xfrm>
        </p:spPr>
        <p:txBody>
          <a:bodyPr/>
          <a:lstStyle/>
          <a:p>
            <a:r>
              <a:rPr lang="zh-TW" altLang="en-US" dirty="0" smtClean="0"/>
              <a:t>小朋友，恭喜你完成這趟旅程囉！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4137547"/>
            <a:ext cx="91440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766"/>
          <a:stretch/>
        </p:blipFill>
        <p:spPr>
          <a:xfrm>
            <a:off x="0" y="3534771"/>
            <a:ext cx="12192000" cy="33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0" y="4901938"/>
            <a:ext cx="9144000" cy="148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教材僅供公益線上學習陪伴上課使用，不做商業用途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3515"/>
          <a:stretch/>
        </p:blipFill>
        <p:spPr>
          <a:xfrm>
            <a:off x="4594931" y="647861"/>
            <a:ext cx="3390829" cy="33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650" y="180757"/>
            <a:ext cx="11505973" cy="1233424"/>
          </a:xfrm>
        </p:spPr>
        <p:txBody>
          <a:bodyPr/>
          <a:lstStyle/>
          <a:p>
            <a:r>
              <a:rPr lang="zh-TW" altLang="en-US" dirty="0" smtClean="0"/>
              <a:t>小朋友，在跟百步蛇王一起去冒險前，要先認識百步蛇哦！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8982" y="1901952"/>
            <a:ext cx="5264396" cy="4127627"/>
          </a:xfrm>
        </p:spPr>
        <p:txBody>
          <a:bodyPr/>
          <a:lstStyle/>
          <a:p>
            <a:r>
              <a:rPr lang="zh-TW" altLang="en-US" dirty="0"/>
              <a:t>俗名：五步蛇、蝮蛇 、山谷鱉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 </a:t>
            </a:r>
            <a:r>
              <a:rPr lang="zh-TW" altLang="en-US" dirty="0" smtClean="0"/>
              <a:t>辨認</a:t>
            </a:r>
            <a:r>
              <a:rPr lang="zh-TW" altLang="en-US" dirty="0"/>
              <a:t>特徵：體背兩側有黑褐色倒三角形斑、左右相對呈沙漏狀、嘴尖向上翹，頭大呈</a:t>
            </a:r>
            <a:r>
              <a:rPr lang="zh-TW" altLang="en-US" dirty="0" smtClean="0"/>
              <a:t>三角形</a:t>
            </a:r>
            <a:r>
              <a:rPr lang="zh-TW" altLang="en-US" dirty="0"/>
              <a:t>，狀似鱉頭，頭頂呈暗綠色，頭側黃色，自眼至口角有一黑帶，口內有</a:t>
            </a:r>
            <a:r>
              <a:rPr lang="zh-TW" altLang="en-US" dirty="0" smtClean="0"/>
              <a:t>一對巨大</a:t>
            </a:r>
            <a:r>
              <a:rPr lang="zh-TW" altLang="en-US" dirty="0"/>
              <a:t>且能自由伸縮的管牙，可長達</a:t>
            </a:r>
            <a:r>
              <a:rPr lang="en-US" altLang="zh-TW" dirty="0"/>
              <a:t>3-4</a:t>
            </a:r>
            <a:r>
              <a:rPr lang="zh-TW" altLang="en-US" dirty="0"/>
              <a:t>公分，為台灣地區毒蛇中體形最大的</a:t>
            </a:r>
            <a:r>
              <a:rPr lang="zh-TW" altLang="en-US" dirty="0" smtClean="0"/>
              <a:t>一種，</a:t>
            </a:r>
            <a:r>
              <a:rPr lang="zh-TW" altLang="en-US" dirty="0"/>
              <a:t>屬出血毒。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091" y="1901952"/>
            <a:ext cx="4690281" cy="3517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569794"/>
            <a:ext cx="9144000" cy="2667000"/>
          </a:xfrm>
        </p:spPr>
        <p:txBody>
          <a:bodyPr/>
          <a:lstStyle/>
          <a:p>
            <a:r>
              <a:rPr lang="zh-TW" altLang="en-US" dirty="0" smtClean="0"/>
              <a:t>開始接受挑戰囉！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ＦＩＧＨＴＩＮＧ！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823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故事重組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/>
              <a:t>請依照故事內容，排出先後順序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3515"/>
          <a:stretch/>
        </p:blipFill>
        <p:spPr>
          <a:xfrm>
            <a:off x="8801171" y="2855484"/>
            <a:ext cx="3390829" cy="33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69864" y="332658"/>
            <a:ext cx="243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zh-TW" b="1" dirty="0"/>
              <a:t>巴冷嫁入鬼湖後，湖畔長滿了百合花，守護著魯凱族人。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823254" y="332658"/>
            <a:ext cx="249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TW" b="1" dirty="0"/>
              <a:t>巴冷的父母捨不得讓女兒嫁入鬼湖，故意出難題刁難蛇王。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008562" y="21477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zh-TW" b="1" dirty="0"/>
              <a:t>經過了三年，蛇王終於取回了七彩琉璃珠，兩人如願結婚</a:t>
            </a:r>
            <a:r>
              <a:rPr lang="zh-TW" altLang="zh-TW" b="1" dirty="0" smtClean="0"/>
              <a:t>。</a:t>
            </a:r>
            <a:endParaRPr lang="zh-TW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69864" y="323438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zh-TW" b="1" dirty="0"/>
              <a:t>為了得到族人的祝福，巴冷要蛇王到族裡提親</a:t>
            </a:r>
            <a:r>
              <a:rPr lang="zh-TW" altLang="zh-TW" b="1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04428" y="3356994"/>
            <a:ext cx="249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zh-TW" b="1" dirty="0"/>
              <a:t>美麗的巴冷公主，受到勇士們的仰慕，卻沒人得到她的歡心。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64670" y="3356994"/>
            <a:ext cx="2604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r>
              <a:rPr lang="en-US" altLang="zh-TW" dirty="0" smtClean="0"/>
              <a:t>.</a:t>
            </a:r>
            <a:r>
              <a:rPr lang="zh-TW" altLang="zh-TW" b="1" dirty="0"/>
              <a:t>巴冷在湖邊聽見了悅耳的鼻笛聲，和百步蛇王墜入了愛河。</a:t>
            </a:r>
            <a:endParaRPr lang="zh-TW" altLang="zh-TW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00" y="1363252"/>
            <a:ext cx="2370133" cy="162102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36" y="1415100"/>
            <a:ext cx="2259703" cy="155354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562" y="1365909"/>
            <a:ext cx="2353987" cy="161836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454" y="4434713"/>
            <a:ext cx="2445682" cy="168140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254" y="4420592"/>
            <a:ext cx="2541925" cy="174757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670" y="4434713"/>
            <a:ext cx="2458420" cy="16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新細明體"/>
                <a:ea typeface="新細明體"/>
              </a:rPr>
              <a:t>＿</a:t>
            </a:r>
            <a:r>
              <a:rPr lang="zh-TW" altLang="en-US" dirty="0" smtClean="0">
                <a:latin typeface="新細明體"/>
              </a:rPr>
              <a:t>＿＿               ＿＿＿                ＿＿＿               ＿＿＿             </a:t>
            </a:r>
            <a:endParaRPr lang="en-US" altLang="zh-TW" dirty="0" smtClean="0">
              <a:latin typeface="新細明體"/>
            </a:endParaRPr>
          </a:p>
          <a:p>
            <a:endParaRPr lang="en-US" altLang="zh-TW" dirty="0" smtClean="0">
              <a:latin typeface="新細明體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新細明體"/>
              </a:rPr>
              <a:t>＿＿＿               ＿＿＿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687589" y="2029817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2687589" y="306896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8808157" y="196015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959989" y="196015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823789" y="1977501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8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為什麼巴冷的父母要刻意刁難蛇王？如果你是巴冷的父母，你會想出什麼方法來考驗蛇王</a:t>
            </a:r>
            <a:r>
              <a:rPr lang="zh-TW" altLang="zh-TW" b="1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7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假如你是蛇王，你會勇敢接受挑戰還是知難而退？請你說說看原因。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627" y="2853270"/>
            <a:ext cx="339576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內含山巒日出相片的藍色橫紋簡報 (寬螢幕)</Template>
  <TotalTime>45</TotalTime>
  <Words>642</Words>
  <Application>Microsoft Office PowerPoint</Application>
  <PresentationFormat>寬螢幕</PresentationFormat>
  <Paragraphs>48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華康明體W5注音字</vt:lpstr>
      <vt:lpstr>華康明體W5破音字1</vt:lpstr>
      <vt:lpstr>華康明體W5破音字3</vt:lpstr>
      <vt:lpstr>Microsoft JhengHei</vt:lpstr>
      <vt:lpstr>Microsoft JhengHei</vt:lpstr>
      <vt:lpstr>PMingLiU</vt:lpstr>
      <vt:lpstr>標楷體</vt:lpstr>
      <vt:lpstr>Arial</vt:lpstr>
      <vt:lpstr>Corbel</vt:lpstr>
      <vt:lpstr>Euphemia</vt:lpstr>
      <vt:lpstr>Times New Roman</vt:lpstr>
      <vt:lpstr>Wingdings</vt:lpstr>
      <vt:lpstr>Banded Design Blue 16x9</vt:lpstr>
      <vt:lpstr>巴冷公主</vt:lpstr>
      <vt:lpstr>PowerPoint 簡報</vt:lpstr>
      <vt:lpstr>小朋友，在跟百步蛇王一起去冒險前，要先認識百步蛇哦！</vt:lpstr>
      <vt:lpstr>開始接受挑戰囉！</vt:lpstr>
      <vt:lpstr>故事重組</vt:lpstr>
      <vt:lpstr>PowerPoint 簡報</vt:lpstr>
      <vt:lpstr>排序</vt:lpstr>
      <vt:lpstr>為什麼巴冷的父母要刻意刁難蛇王？如果你是巴冷的父母，你會想出什麼方法來考驗蛇王？</vt:lpstr>
      <vt:lpstr>假如你是蛇王，你會勇敢接受挑戰還是知難而退？請你說說看原因。</vt:lpstr>
      <vt:lpstr>為什麼魯凱族人要將百合花配戴於頭飾上？象徵什麼意義？</vt:lpstr>
      <vt:lpstr>發揮你的想像力，巴冷公主嫁給湖神後，你覺得他們會過著怎樣的生活？</vt:lpstr>
      <vt:lpstr>找找看，在故事中你最喜歡哪一幅圖片，並說明原因。</vt:lpstr>
      <vt:lpstr>想想看，讀完這個故事後，請你想一個問題，考考你的老師。</vt:lpstr>
      <vt:lpstr>請你發揮聯想力，以九宮格的中心為主題按順序進行聯想，新的答案必須和上一個答案有相關。</vt:lpstr>
      <vt:lpstr>故事中，美麗善良的巴冷公主為了追求愛情，勇於面對考驗。請你從故事中找出或想出五個和巴冷公主有關的詞語填入花瓣中，並從裡面挑出一個詞語造出一個句子。</vt:lpstr>
      <vt:lpstr>造句</vt:lpstr>
      <vt:lpstr>《巴冷公主》是魯凱族的傳說故事，請你在下列地圖中找出魯凱族的分布位置並用筆圈出來。</vt:lpstr>
      <vt:lpstr>PowerPoint 簡報</vt:lpstr>
      <vt:lpstr>PowerPoint 簡報</vt:lpstr>
      <vt:lpstr>小朋友，恭喜你完成這趟旅程囉！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巴冷公主</dc:title>
  <dc:creator>Kuang Kuang</dc:creator>
  <cp:keywords/>
  <cp:lastModifiedBy>王雅芳</cp:lastModifiedBy>
  <cp:revision>10</cp:revision>
  <dcterms:created xsi:type="dcterms:W3CDTF">2015-03-05T13:04:31Z</dcterms:created>
  <dcterms:modified xsi:type="dcterms:W3CDTF">2015-03-13T12:43:42Z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